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Lst>
  <p:sldSz cy="5143500" cx="9144000"/>
  <p:notesSz cx="6858000" cy="9144000"/>
  <p:embeddedFontLst>
    <p:embeddedFont>
      <p:font typeface="Architects Daughter"/>
      <p:regular r:id="rId106"/>
    </p:embeddedFont>
    <p:embeddedFont>
      <p:font typeface="Garamond"/>
      <p:regular r:id="rId107"/>
      <p:bold r:id="rId108"/>
      <p:italic r:id="rId109"/>
      <p:boldItalic r:id="rId110"/>
    </p:embeddedFont>
    <p:embeddedFont>
      <p:font typeface="Jim Nightshade"/>
      <p:regular r:id="rId111"/>
    </p:embeddedFont>
    <p:embeddedFont>
      <p:font typeface="Lustria"/>
      <p:regular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598010-8310-47EF-957C-3F89D543562F}">
  <a:tblStyle styleId="{BB598010-8310-47EF-957C-3F89D543562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Garamond-regular.fntdata"/><Relationship Id="rId106" Type="http://schemas.openxmlformats.org/officeDocument/2006/relationships/font" Target="fonts/ArchitectsDaughter-regular.fntdata"/><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Garamond-italic.fntdata"/><Relationship Id="rId108" Type="http://schemas.openxmlformats.org/officeDocument/2006/relationships/font" Target="fonts/Garamond-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10" Type="http://schemas.openxmlformats.org/officeDocument/2006/relationships/font" Target="fonts/Garamond-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2" Type="http://schemas.openxmlformats.org/officeDocument/2006/relationships/font" Target="fonts/Lustria-regular.fntdata"/><Relationship Id="rId111" Type="http://schemas.openxmlformats.org/officeDocument/2006/relationships/font" Target="fonts/JimNightshade-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0ccfa8e8c_2_4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310ccfa8e8c_2_4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0ccfa8e8c_2_10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310ccfa8e8c_2_10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0ccfa8e8c_2_116: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310ccfa8e8c_2_116: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0ccfa8e8c_2_123: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10ccfa8e8c_2_123: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0ccfa8e8c_2_12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10ccfa8e8c_2_12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0ccfa8e8c_2_133: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10ccfa8e8c_2_133: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0ccfa8e8c_2_13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10ccfa8e8c_2_13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0ccfa8e8c_2_144: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10ccfa8e8c_2_144: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0ccfa8e8c_2_150: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10ccfa8e8c_2_150: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0ccfa8e8c_2_156: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10ccfa8e8c_2_156: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0ccfa8e8c_2_162: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10ccfa8e8c_2_162: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0ccfa8e8c_2_54: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10ccfa8e8c_2_54: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0ccfa8e8c_2_168:notes"/>
          <p:cNvSpPr/>
          <p:nvPr>
            <p:ph idx="2" type="sldImg"/>
          </p:nvPr>
        </p:nvSpPr>
        <p:spPr>
          <a:xfrm>
            <a:off x="403754" y="687158"/>
            <a:ext cx="6053667" cy="342780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39" name="Google Shape;239;g310ccfa8e8c_2_168:notes"/>
          <p:cNvSpPr txBox="1"/>
          <p:nvPr>
            <p:ph idx="1" type="body"/>
          </p:nvPr>
        </p:nvSpPr>
        <p:spPr>
          <a:xfrm>
            <a:off x="685800" y="4343480"/>
            <a:ext cx="5486400" cy="4113362"/>
          </a:xfrm>
          <a:prstGeom prst="rect">
            <a:avLst/>
          </a:prstGeom>
          <a:noFill/>
          <a:ln>
            <a:noFill/>
          </a:ln>
        </p:spPr>
        <p:txBody>
          <a:bodyPr anchorCtr="0" anchor="t" bIns="45525" lIns="91075" spcFirstLastPara="1" rIns="91075" wrap="square" tIns="45525">
            <a:noAutofit/>
          </a:bodyPr>
          <a:lstStyle/>
          <a:p>
            <a:pPr indent="0" lvl="0" marL="0" rtl="0" algn="l">
              <a:spcBef>
                <a:spcPts val="0"/>
              </a:spcBef>
              <a:spcAft>
                <a:spcPts val="0"/>
              </a:spcAft>
              <a:buNone/>
            </a:pPr>
            <a:r>
              <a:t/>
            </a:r>
            <a:endParaRPr/>
          </a:p>
        </p:txBody>
      </p:sp>
      <p:sp>
        <p:nvSpPr>
          <p:cNvPr id="240" name="Google Shape;240;g310ccfa8e8c_2_168:notes"/>
          <p:cNvSpPr txBox="1"/>
          <p:nvPr/>
        </p:nvSpPr>
        <p:spPr>
          <a:xfrm>
            <a:off x="3884612" y="8685361"/>
            <a:ext cx="2971800" cy="457040"/>
          </a:xfrm>
          <a:prstGeom prst="rect">
            <a:avLst/>
          </a:prstGeom>
          <a:noFill/>
          <a:ln>
            <a:noFill/>
          </a:ln>
        </p:spPr>
        <p:txBody>
          <a:bodyPr anchorCtr="0" anchor="b" bIns="45525" lIns="91075" spcFirstLastPara="1" rIns="91075" wrap="square" tIns="455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0ccfa8e8c_2_17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10ccfa8e8c_2_17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0ccfa8e8c_2_181: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10ccfa8e8c_2_181: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0ccfa8e8c_2_18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10ccfa8e8c_2_18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0ccfa8e8c_2_194: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10ccfa8e8c_2_194: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0ccfa8e8c_2_200: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310ccfa8e8c_2_200: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0ccfa8e8c_2_206: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10ccfa8e8c_2_206: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0ccfa8e8c_2_212: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10ccfa8e8c_2_212: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0ccfa8e8c_2_216: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10ccfa8e8c_2_216: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0ccfa8e8c_2_221: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10ccfa8e8c_2_221: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0ccfa8e8c_2_5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10ccfa8e8c_2_5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0ccfa8e8c_2_22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10ccfa8e8c_2_22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0ccfa8e8c_2_229: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10ccfa8e8c_2_229: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0ccfa8e8c_2_233: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10ccfa8e8c_2_233: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0ccfa8e8c_2_23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310ccfa8e8c_2_23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0ccfa8e8c_2_241: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10ccfa8e8c_2_241: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0ccfa8e8c_2_24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10ccfa8e8c_2_24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0ccfa8e8c_2_249:notes"/>
          <p:cNvSpPr/>
          <p:nvPr>
            <p:ph idx="2" type="sldImg"/>
          </p:nvPr>
        </p:nvSpPr>
        <p:spPr>
          <a:xfrm>
            <a:off x="403754" y="687158"/>
            <a:ext cx="6053667" cy="342780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36" name="Google Shape;336;g310ccfa8e8c_2_249:notes"/>
          <p:cNvSpPr txBox="1"/>
          <p:nvPr>
            <p:ph idx="1" type="body"/>
          </p:nvPr>
        </p:nvSpPr>
        <p:spPr>
          <a:xfrm>
            <a:off x="685800" y="4343480"/>
            <a:ext cx="5486400" cy="4113362"/>
          </a:xfrm>
          <a:prstGeom prst="rect">
            <a:avLst/>
          </a:prstGeom>
          <a:noFill/>
          <a:ln>
            <a:noFill/>
          </a:ln>
        </p:spPr>
        <p:txBody>
          <a:bodyPr anchorCtr="0" anchor="t" bIns="45525" lIns="91075" spcFirstLastPara="1" rIns="91075" wrap="square" tIns="45525">
            <a:noAutofit/>
          </a:bodyPr>
          <a:lstStyle/>
          <a:p>
            <a:pPr indent="0" lvl="0" marL="0" rtl="0" algn="l">
              <a:spcBef>
                <a:spcPts val="0"/>
              </a:spcBef>
              <a:spcAft>
                <a:spcPts val="0"/>
              </a:spcAft>
              <a:buNone/>
            </a:pPr>
            <a:r>
              <a:t/>
            </a:r>
            <a:endParaRPr/>
          </a:p>
        </p:txBody>
      </p:sp>
      <p:sp>
        <p:nvSpPr>
          <p:cNvPr id="337" name="Google Shape;337;g310ccfa8e8c_2_249:notes"/>
          <p:cNvSpPr txBox="1"/>
          <p:nvPr/>
        </p:nvSpPr>
        <p:spPr>
          <a:xfrm>
            <a:off x="3884612" y="8685361"/>
            <a:ext cx="2971800" cy="457040"/>
          </a:xfrm>
          <a:prstGeom prst="rect">
            <a:avLst/>
          </a:prstGeom>
          <a:noFill/>
          <a:ln>
            <a:noFill/>
          </a:ln>
        </p:spPr>
        <p:txBody>
          <a:bodyPr anchorCtr="0" anchor="b" bIns="45525" lIns="91075" spcFirstLastPara="1" rIns="91075" wrap="square" tIns="455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0ccfa8e8c_2_254: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10ccfa8e8c_2_254: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0ccfa8e8c_2_25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310ccfa8e8c_2_25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0ccfa8e8c_2_264: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10ccfa8e8c_2_264: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0ccfa8e8c_2_6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10ccfa8e8c_2_6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0ccfa8e8c_2_270: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10ccfa8e8c_2_270: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0ccfa8e8c_2_27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310ccfa8e8c_2_27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0ccfa8e8c_2_281: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10ccfa8e8c_2_281: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0ccfa8e8c_2_28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310ccfa8e8c_2_28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0ccfa8e8c_2_293: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310ccfa8e8c_2_293: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0ccfa8e8c_2_299: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10ccfa8e8c_2_299: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0ccfa8e8c_2_30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10ccfa8e8c_2_30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10ccfa8e8c_2_312: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10ccfa8e8c_2_312: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0ccfa8e8c_2_31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310ccfa8e8c_2_31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0ccfa8e8c_2_324: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10ccfa8e8c_2_324: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0ccfa8e8c_2_72: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310ccfa8e8c_2_72: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0ccfa8e8c_2_330: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10ccfa8e8c_2_330: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10ccfa8e8c_2_336: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310ccfa8e8c_2_336: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0ccfa8e8c_2_342: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10ccfa8e8c_2_342: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10ccfa8e8c_2_34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310ccfa8e8c_2_34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10ccfa8e8c_2_354: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310ccfa8e8c_2_354: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0ccfa8e8c_2_360: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310ccfa8e8c_2_360: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10ccfa8e8c_2_366: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310ccfa8e8c_2_366: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10ccfa8e8c_2_373: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310ccfa8e8c_2_373: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10ccfa8e8c_2_379: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310ccfa8e8c_2_379: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0ccfa8e8c_2_38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310ccfa8e8c_2_38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0ccfa8e8c_2_80:notes"/>
          <p:cNvSpPr/>
          <p:nvPr>
            <p:ph idx="2" type="sldImg"/>
          </p:nvPr>
        </p:nvSpPr>
        <p:spPr>
          <a:xfrm>
            <a:off x="403754" y="687158"/>
            <a:ext cx="6053667" cy="342780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7" name="Google Shape;137;g310ccfa8e8c_2_80:notes"/>
          <p:cNvSpPr txBox="1"/>
          <p:nvPr>
            <p:ph idx="1" type="body"/>
          </p:nvPr>
        </p:nvSpPr>
        <p:spPr>
          <a:xfrm>
            <a:off x="685800" y="4343480"/>
            <a:ext cx="5486400" cy="4113362"/>
          </a:xfrm>
          <a:prstGeom prst="rect">
            <a:avLst/>
          </a:prstGeom>
          <a:noFill/>
          <a:ln>
            <a:noFill/>
          </a:ln>
        </p:spPr>
        <p:txBody>
          <a:bodyPr anchorCtr="0" anchor="t" bIns="45525" lIns="91075" spcFirstLastPara="1" rIns="91075" wrap="square" tIns="45525">
            <a:noAutofit/>
          </a:bodyPr>
          <a:lstStyle/>
          <a:p>
            <a:pPr indent="0" lvl="0" marL="0" rtl="0" algn="l">
              <a:spcBef>
                <a:spcPts val="0"/>
              </a:spcBef>
              <a:spcAft>
                <a:spcPts val="0"/>
              </a:spcAft>
              <a:buNone/>
            </a:pPr>
            <a:r>
              <a:t/>
            </a:r>
            <a:endParaRPr/>
          </a:p>
        </p:txBody>
      </p:sp>
      <p:sp>
        <p:nvSpPr>
          <p:cNvPr id="138" name="Google Shape;138;g310ccfa8e8c_2_80:notes"/>
          <p:cNvSpPr txBox="1"/>
          <p:nvPr/>
        </p:nvSpPr>
        <p:spPr>
          <a:xfrm>
            <a:off x="3884612" y="8685361"/>
            <a:ext cx="2971800" cy="457040"/>
          </a:xfrm>
          <a:prstGeom prst="rect">
            <a:avLst/>
          </a:prstGeom>
          <a:noFill/>
          <a:ln>
            <a:noFill/>
          </a:ln>
        </p:spPr>
        <p:txBody>
          <a:bodyPr anchorCtr="0" anchor="b" bIns="45525" lIns="91075" spcFirstLastPara="1" rIns="91075" wrap="square" tIns="455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10ccfa8e8c_2_391: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310ccfa8e8c_2_391: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10ccfa8e8c_2_39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310ccfa8e8c_2_39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10ccfa8e8c_2_403: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310ccfa8e8c_2_403: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10ccfa8e8c_2_409: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310ccfa8e8c_2_409: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10ccfa8e8c_2_416: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310ccfa8e8c_2_416: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10ccfa8e8c_2_421: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310ccfa8e8c_2_421: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10ccfa8e8c_2_42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310ccfa8e8c_2_42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10ccfa8e8c_2_433:notes"/>
          <p:cNvSpPr/>
          <p:nvPr>
            <p:ph idx="2" type="sldImg"/>
          </p:nvPr>
        </p:nvSpPr>
        <p:spPr>
          <a:xfrm>
            <a:off x="403754" y="687158"/>
            <a:ext cx="6053667" cy="342780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51" name="Google Shape;551;g310ccfa8e8c_2_433:notes"/>
          <p:cNvSpPr txBox="1"/>
          <p:nvPr>
            <p:ph idx="1" type="body"/>
          </p:nvPr>
        </p:nvSpPr>
        <p:spPr>
          <a:xfrm>
            <a:off x="685800" y="4343480"/>
            <a:ext cx="5486400" cy="4113362"/>
          </a:xfrm>
          <a:prstGeom prst="rect">
            <a:avLst/>
          </a:prstGeom>
          <a:noFill/>
          <a:ln>
            <a:noFill/>
          </a:ln>
        </p:spPr>
        <p:txBody>
          <a:bodyPr anchorCtr="0" anchor="t" bIns="45525" lIns="91075" spcFirstLastPara="1" rIns="91075" wrap="square" tIns="45525">
            <a:noAutofit/>
          </a:bodyPr>
          <a:lstStyle/>
          <a:p>
            <a:pPr indent="0" lvl="0" marL="0" rtl="0" algn="l">
              <a:spcBef>
                <a:spcPts val="0"/>
              </a:spcBef>
              <a:spcAft>
                <a:spcPts val="0"/>
              </a:spcAft>
              <a:buNone/>
            </a:pPr>
            <a:r>
              <a:t/>
            </a:r>
            <a:endParaRPr/>
          </a:p>
        </p:txBody>
      </p:sp>
      <p:sp>
        <p:nvSpPr>
          <p:cNvPr id="552" name="Google Shape;552;g310ccfa8e8c_2_433:notes"/>
          <p:cNvSpPr txBox="1"/>
          <p:nvPr/>
        </p:nvSpPr>
        <p:spPr>
          <a:xfrm>
            <a:off x="3884612" y="8685361"/>
            <a:ext cx="2971800" cy="457040"/>
          </a:xfrm>
          <a:prstGeom prst="rect">
            <a:avLst/>
          </a:prstGeom>
          <a:noFill/>
          <a:ln>
            <a:noFill/>
          </a:ln>
        </p:spPr>
        <p:txBody>
          <a:bodyPr anchorCtr="0" anchor="b" bIns="45525" lIns="91075" spcFirstLastPara="1" rIns="91075" wrap="square" tIns="455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10ccfa8e8c_2_445:notes"/>
          <p:cNvSpPr txBox="1"/>
          <p:nvPr/>
        </p:nvSpPr>
        <p:spPr>
          <a:xfrm>
            <a:off x="3886200" y="8686960"/>
            <a:ext cx="2971800" cy="4570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 sz="1200" u="none">
                <a:solidFill>
                  <a:srgbClr val="000000"/>
                </a:solidFill>
                <a:latin typeface="Times New Roman"/>
                <a:ea typeface="Times New Roman"/>
                <a:cs typeface="Times New Roman"/>
                <a:sym typeface="Times New Roman"/>
              </a:rPr>
              <a:t>‹#›</a:t>
            </a:fld>
            <a:endParaRPr/>
          </a:p>
        </p:txBody>
      </p:sp>
      <p:sp>
        <p:nvSpPr>
          <p:cNvPr id="564" name="Google Shape;564;g310ccfa8e8c_2_445:notes"/>
          <p:cNvSpPr/>
          <p:nvPr>
            <p:ph idx="2" type="sldImg"/>
          </p:nvPr>
        </p:nvSpPr>
        <p:spPr>
          <a:xfrm>
            <a:off x="401902"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65" name="Google Shape;565;g310ccfa8e8c_2_445:notes"/>
          <p:cNvSpPr txBox="1"/>
          <p:nvPr>
            <p:ph idx="1" type="body"/>
          </p:nvPr>
        </p:nvSpPr>
        <p:spPr>
          <a:xfrm>
            <a:off x="914400" y="4343480"/>
            <a:ext cx="50292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0ccfa8e8c_2_481:notes"/>
          <p:cNvSpPr/>
          <p:nvPr>
            <p:ph idx="2" type="sldImg"/>
          </p:nvPr>
        </p:nvSpPr>
        <p:spPr>
          <a:xfrm>
            <a:off x="405077"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01" name="Google Shape;601;g310ccfa8e8c_2_481:notes"/>
          <p:cNvSpPr txBox="1"/>
          <p:nvPr>
            <p:ph idx="1" type="body"/>
          </p:nvPr>
        </p:nvSpPr>
        <p:spPr>
          <a:xfrm>
            <a:off x="685800" y="4343480"/>
            <a:ext cx="54864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310ccfa8e8c_2_481:notes"/>
          <p:cNvSpPr txBox="1"/>
          <p:nvPr/>
        </p:nvSpPr>
        <p:spPr>
          <a:xfrm>
            <a:off x="3884612" y="8685361"/>
            <a:ext cx="2971800" cy="4570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0ccfa8e8c_2_90: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310ccfa8e8c_2_90: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10ccfa8e8c_2_48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310ccfa8e8c_2_48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0ccfa8e8c_2_494: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310ccfa8e8c_2_494: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0ccfa8e8c_2_500: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310ccfa8e8c_2_500: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0ccfa8e8c_2_512: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310ccfa8e8c_2_512: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10ccfa8e8c_2_521:notes"/>
          <p:cNvSpPr/>
          <p:nvPr>
            <p:ph idx="2" type="sldImg"/>
          </p:nvPr>
        </p:nvSpPr>
        <p:spPr>
          <a:xfrm>
            <a:off x="401902"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46" name="Google Shape;646;g310ccfa8e8c_2_521:notes"/>
          <p:cNvSpPr txBox="1"/>
          <p:nvPr>
            <p:ph idx="1" type="body"/>
          </p:nvPr>
        </p:nvSpPr>
        <p:spPr>
          <a:xfrm>
            <a:off x="685800" y="4343480"/>
            <a:ext cx="54864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000"/>
              <a:buNone/>
            </a:pPr>
            <a:r>
              <a:rPr lang="en" sz="1000"/>
              <a:t>Examples: stainless steel, concrete, plastic, dirt/grass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10ccfa8e8c_2_52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310ccfa8e8c_2_52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10ccfa8e8c_2_53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310ccfa8e8c_2_53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10ccfa8e8c_2_541: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10ccfa8e8c_2_541: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0ccfa8e8c_2_54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310ccfa8e8c_2_54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10ccfa8e8c_2_553: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310ccfa8e8c_2_553: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0ccfa8e8c_2_9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310ccfa8e8c_2_9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10ccfa8e8c_2_561: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310ccfa8e8c_2_561: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0ccfa8e8c_2_570: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310ccfa8e8c_2_570: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10ccfa8e8c_2_575: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310ccfa8e8c_2_575: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10ccfa8e8c_2_581: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310ccfa8e8c_2_581: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10ccfa8e8c_2_589: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310ccfa8e8c_2_589: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0ccfa8e8c_2_59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310ccfa8e8c_2_59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10ccfa8e8c_2_606: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310ccfa8e8c_2_606: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10ccfa8e8c_2_612: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310ccfa8e8c_2_612: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0ccfa8e8c_2_61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310ccfa8e8c_2_61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10ccfa8e8c_2_622:notes"/>
          <p:cNvSpPr/>
          <p:nvPr>
            <p:ph idx="2" type="sldImg"/>
          </p:nvPr>
        </p:nvSpPr>
        <p:spPr>
          <a:xfrm>
            <a:off x="401902"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62" name="Google Shape;762;g310ccfa8e8c_2_622:notes"/>
          <p:cNvSpPr txBox="1"/>
          <p:nvPr>
            <p:ph idx="1" type="body"/>
          </p:nvPr>
        </p:nvSpPr>
        <p:spPr>
          <a:xfrm>
            <a:off x="685800" y="4343480"/>
            <a:ext cx="54864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
              <a:t>Selection of a calm, private, quiet environment, and allowing time for animals to acclimate prior to handling can help minimize stress and reduce the amount of restraint required.</a:t>
            </a:r>
            <a:endParaRPr/>
          </a:p>
          <a:p>
            <a:pPr indent="0" lvl="0" marL="0" rtl="0" algn="l">
              <a:spcBef>
                <a:spcPts val="0"/>
              </a:spcBef>
              <a:spcAft>
                <a:spcPts val="0"/>
              </a:spcAft>
              <a:buNone/>
            </a:pPr>
            <a:r>
              <a:t/>
            </a:r>
            <a:endParaRPr/>
          </a:p>
        </p:txBody>
      </p:sp>
      <p:sp>
        <p:nvSpPr>
          <p:cNvPr id="763" name="Google Shape;763;g310ccfa8e8c_2_622:notes"/>
          <p:cNvSpPr txBox="1"/>
          <p:nvPr/>
        </p:nvSpPr>
        <p:spPr>
          <a:xfrm>
            <a:off x="3884612" y="8685361"/>
            <a:ext cx="2971800" cy="4570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0ccfa8e8c_2_99: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10ccfa8e8c_2_99: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10ccfa8e8c_2_633:notes"/>
          <p:cNvSpPr/>
          <p:nvPr>
            <p:ph idx="2" type="sldImg"/>
          </p:nvPr>
        </p:nvSpPr>
        <p:spPr>
          <a:xfrm>
            <a:off x="401902"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74" name="Google Shape;774;g310ccfa8e8c_2_633:notes"/>
          <p:cNvSpPr txBox="1"/>
          <p:nvPr>
            <p:ph idx="1" type="body"/>
          </p:nvPr>
        </p:nvSpPr>
        <p:spPr>
          <a:xfrm>
            <a:off x="685800" y="4343480"/>
            <a:ext cx="54864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310ccfa8e8c_2_633:notes"/>
          <p:cNvSpPr txBox="1"/>
          <p:nvPr/>
        </p:nvSpPr>
        <p:spPr>
          <a:xfrm>
            <a:off x="3884612" y="8685361"/>
            <a:ext cx="2971800" cy="4570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10ccfa8e8c_2_639:notes"/>
          <p:cNvSpPr/>
          <p:nvPr>
            <p:ph idx="2" type="sldImg"/>
          </p:nvPr>
        </p:nvSpPr>
        <p:spPr>
          <a:xfrm>
            <a:off x="401902"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81" name="Google Shape;781;g310ccfa8e8c_2_639:notes"/>
          <p:cNvSpPr txBox="1"/>
          <p:nvPr>
            <p:ph idx="1" type="body"/>
          </p:nvPr>
        </p:nvSpPr>
        <p:spPr>
          <a:xfrm>
            <a:off x="685800" y="4343480"/>
            <a:ext cx="54864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310ccfa8e8c_2_639:notes"/>
          <p:cNvSpPr txBox="1"/>
          <p:nvPr/>
        </p:nvSpPr>
        <p:spPr>
          <a:xfrm>
            <a:off x="3884612" y="8685361"/>
            <a:ext cx="2971800" cy="4570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10ccfa8e8c_2_646:notes"/>
          <p:cNvSpPr/>
          <p:nvPr>
            <p:ph idx="2" type="sldImg"/>
          </p:nvPr>
        </p:nvSpPr>
        <p:spPr>
          <a:xfrm>
            <a:off x="401902"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89" name="Google Shape;789;g310ccfa8e8c_2_646:notes"/>
          <p:cNvSpPr txBox="1"/>
          <p:nvPr>
            <p:ph idx="1" type="body"/>
          </p:nvPr>
        </p:nvSpPr>
        <p:spPr>
          <a:xfrm>
            <a:off x="685800" y="4343480"/>
            <a:ext cx="54864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310ccfa8e8c_2_646:notes"/>
          <p:cNvSpPr txBox="1"/>
          <p:nvPr/>
        </p:nvSpPr>
        <p:spPr>
          <a:xfrm>
            <a:off x="3884612" y="8685361"/>
            <a:ext cx="2971800" cy="4570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10ccfa8e8c_2_652:notes"/>
          <p:cNvSpPr/>
          <p:nvPr>
            <p:ph idx="2" type="sldImg"/>
          </p:nvPr>
        </p:nvSpPr>
        <p:spPr>
          <a:xfrm>
            <a:off x="401902"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96" name="Google Shape;796;g310ccfa8e8c_2_652:notes"/>
          <p:cNvSpPr txBox="1"/>
          <p:nvPr>
            <p:ph idx="1" type="body"/>
          </p:nvPr>
        </p:nvSpPr>
        <p:spPr>
          <a:xfrm>
            <a:off x="685800" y="4343480"/>
            <a:ext cx="54864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g310ccfa8e8c_2_652:notes"/>
          <p:cNvSpPr txBox="1"/>
          <p:nvPr/>
        </p:nvSpPr>
        <p:spPr>
          <a:xfrm>
            <a:off x="3884612" y="8685361"/>
            <a:ext cx="2971800" cy="4570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10ccfa8e8c_2_659:notes"/>
          <p:cNvSpPr/>
          <p:nvPr>
            <p:ph idx="2" type="sldImg"/>
          </p:nvPr>
        </p:nvSpPr>
        <p:spPr>
          <a:xfrm>
            <a:off x="401902"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04" name="Google Shape;804;g310ccfa8e8c_2_659:notes"/>
          <p:cNvSpPr txBox="1"/>
          <p:nvPr>
            <p:ph idx="1" type="body"/>
          </p:nvPr>
        </p:nvSpPr>
        <p:spPr>
          <a:xfrm>
            <a:off x="685800" y="4343480"/>
            <a:ext cx="54864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310ccfa8e8c_2_659:notes"/>
          <p:cNvSpPr txBox="1"/>
          <p:nvPr/>
        </p:nvSpPr>
        <p:spPr>
          <a:xfrm>
            <a:off x="3884612" y="8685361"/>
            <a:ext cx="2971800" cy="4570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10ccfa8e8c_2_666:notes"/>
          <p:cNvSpPr/>
          <p:nvPr>
            <p:ph idx="2" type="sldImg"/>
          </p:nvPr>
        </p:nvSpPr>
        <p:spPr>
          <a:xfrm>
            <a:off x="401902" y="685560"/>
            <a:ext cx="6055783" cy="3429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12" name="Google Shape;812;g310ccfa8e8c_2_666:notes"/>
          <p:cNvSpPr txBox="1"/>
          <p:nvPr>
            <p:ph idx="1" type="body"/>
          </p:nvPr>
        </p:nvSpPr>
        <p:spPr>
          <a:xfrm>
            <a:off x="685800" y="4343480"/>
            <a:ext cx="5486400" cy="41149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g310ccfa8e8c_2_666:notes"/>
          <p:cNvSpPr txBox="1"/>
          <p:nvPr/>
        </p:nvSpPr>
        <p:spPr>
          <a:xfrm>
            <a:off x="3884612" y="8685361"/>
            <a:ext cx="2971800" cy="4570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a:solidFill>
                  <a:srgbClr val="000000"/>
                </a:solidFill>
                <a:latin typeface="Arial"/>
                <a:ea typeface="Arial"/>
                <a:cs typeface="Arial"/>
                <a:sym typeface="Arial"/>
              </a:rPr>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10ccfa8e8c_2_697: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310ccfa8e8c_2_697: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10ccfa8e8c_2_708: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310ccfa8e8c_2_708: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10ccfa8e8c_2_716:notes"/>
          <p:cNvSpPr txBox="1"/>
          <p:nvPr>
            <p:ph idx="1" type="body"/>
          </p:nvPr>
        </p:nvSpPr>
        <p:spPr>
          <a:xfrm>
            <a:off x="685800" y="4343480"/>
            <a:ext cx="5486400" cy="411495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310ccfa8e8c_2_716:notes"/>
          <p:cNvSpPr/>
          <p:nvPr>
            <p:ph idx="2" type="sldImg"/>
          </p:nvPr>
        </p:nvSpPr>
        <p:spPr>
          <a:xfrm>
            <a:off x="400049" y="685560"/>
            <a:ext cx="6057900" cy="3429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p14"/>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lt2"/>
              </a:buClr>
              <a:buSzPts val="1800"/>
              <a:buChar char="•"/>
              <a:defRPr/>
            </a:lvl6pPr>
            <a:lvl7pPr indent="-342900" lvl="6" marL="3200400" algn="l">
              <a:spcBef>
                <a:spcPts val="360"/>
              </a:spcBef>
              <a:spcAft>
                <a:spcPts val="0"/>
              </a:spcAft>
              <a:buClr>
                <a:schemeClr val="lt2"/>
              </a:buClr>
              <a:buSzPts val="1800"/>
              <a:buChar char="•"/>
              <a:defRPr/>
            </a:lvl7pPr>
            <a:lvl8pPr indent="-342900" lvl="7" marL="3657600" algn="l">
              <a:spcBef>
                <a:spcPts val="360"/>
              </a:spcBef>
              <a:spcAft>
                <a:spcPts val="0"/>
              </a:spcAft>
              <a:buClr>
                <a:schemeClr val="lt2"/>
              </a:buClr>
              <a:buSzPts val="1800"/>
              <a:buChar char="•"/>
              <a:defRPr/>
            </a:lvl8pPr>
            <a:lvl9pPr indent="-342900" lvl="8" marL="4114800" algn="l">
              <a:spcBef>
                <a:spcPts val="360"/>
              </a:spcBef>
              <a:spcAft>
                <a:spcPts val="0"/>
              </a:spcAft>
              <a:buClr>
                <a:schemeClr val="lt2"/>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59" name="Shape 59"/>
        <p:cNvGrpSpPr/>
        <p:nvPr/>
      </p:nvGrpSpPr>
      <p:grpSpPr>
        <a:xfrm>
          <a:off x="0" y="0"/>
          <a:ext cx="0" cy="0"/>
          <a:chOff x="0" y="0"/>
          <a:chExt cx="0" cy="0"/>
        </a:xfrm>
      </p:grpSpPr>
      <p:sp>
        <p:nvSpPr>
          <p:cNvPr id="60" name="Google Shape;60;p16"/>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6"/>
          <p:cNvSpPr txBox="1"/>
          <p:nvPr>
            <p:ph idx="1" type="body"/>
          </p:nvPr>
        </p:nvSpPr>
        <p:spPr>
          <a:xfrm>
            <a:off x="685800" y="971550"/>
            <a:ext cx="3810000" cy="360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lt2"/>
              </a:buClr>
              <a:buSzPts val="1800"/>
              <a:buChar char="•"/>
              <a:defRPr/>
            </a:lvl6pPr>
            <a:lvl7pPr indent="-342900" lvl="6" marL="3200400" algn="l">
              <a:spcBef>
                <a:spcPts val="360"/>
              </a:spcBef>
              <a:spcAft>
                <a:spcPts val="0"/>
              </a:spcAft>
              <a:buClr>
                <a:schemeClr val="lt2"/>
              </a:buClr>
              <a:buSzPts val="1800"/>
              <a:buChar char="•"/>
              <a:defRPr/>
            </a:lvl7pPr>
            <a:lvl8pPr indent="-342900" lvl="7" marL="3657600" algn="l">
              <a:spcBef>
                <a:spcPts val="360"/>
              </a:spcBef>
              <a:spcAft>
                <a:spcPts val="0"/>
              </a:spcAft>
              <a:buClr>
                <a:schemeClr val="lt2"/>
              </a:buClr>
              <a:buSzPts val="1800"/>
              <a:buChar char="•"/>
              <a:defRPr/>
            </a:lvl8pPr>
            <a:lvl9pPr indent="-342900" lvl="8" marL="4114800" algn="l">
              <a:spcBef>
                <a:spcPts val="360"/>
              </a:spcBef>
              <a:spcAft>
                <a:spcPts val="0"/>
              </a:spcAft>
              <a:buClr>
                <a:schemeClr val="lt2"/>
              </a:buClr>
              <a:buSzPts val="1800"/>
              <a:buChar char="•"/>
              <a:defRPr/>
            </a:lvl9pPr>
          </a:lstStyle>
          <a:p/>
        </p:txBody>
      </p:sp>
      <p:sp>
        <p:nvSpPr>
          <p:cNvPr id="62" name="Google Shape;62;p16"/>
          <p:cNvSpPr txBox="1"/>
          <p:nvPr>
            <p:ph idx="2" type="body"/>
          </p:nvPr>
        </p:nvSpPr>
        <p:spPr>
          <a:xfrm>
            <a:off x="4648200" y="971550"/>
            <a:ext cx="3810000" cy="17430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lt2"/>
              </a:buClr>
              <a:buSzPts val="1800"/>
              <a:buChar char="•"/>
              <a:defRPr/>
            </a:lvl6pPr>
            <a:lvl7pPr indent="-342900" lvl="6" marL="3200400" algn="l">
              <a:spcBef>
                <a:spcPts val="360"/>
              </a:spcBef>
              <a:spcAft>
                <a:spcPts val="0"/>
              </a:spcAft>
              <a:buClr>
                <a:schemeClr val="lt2"/>
              </a:buClr>
              <a:buSzPts val="1800"/>
              <a:buChar char="•"/>
              <a:defRPr/>
            </a:lvl7pPr>
            <a:lvl8pPr indent="-342900" lvl="7" marL="3657600" algn="l">
              <a:spcBef>
                <a:spcPts val="360"/>
              </a:spcBef>
              <a:spcAft>
                <a:spcPts val="0"/>
              </a:spcAft>
              <a:buClr>
                <a:schemeClr val="lt2"/>
              </a:buClr>
              <a:buSzPts val="1800"/>
              <a:buChar char="•"/>
              <a:defRPr/>
            </a:lvl8pPr>
            <a:lvl9pPr indent="-342900" lvl="8" marL="4114800" algn="l">
              <a:spcBef>
                <a:spcPts val="360"/>
              </a:spcBef>
              <a:spcAft>
                <a:spcPts val="0"/>
              </a:spcAft>
              <a:buClr>
                <a:schemeClr val="lt2"/>
              </a:buClr>
              <a:buSzPts val="1800"/>
              <a:buChar char="•"/>
              <a:defRPr/>
            </a:lvl9pPr>
          </a:lstStyle>
          <a:p/>
        </p:txBody>
      </p:sp>
      <p:sp>
        <p:nvSpPr>
          <p:cNvPr id="63" name="Google Shape;63;p16"/>
          <p:cNvSpPr txBox="1"/>
          <p:nvPr>
            <p:ph idx="3" type="body"/>
          </p:nvPr>
        </p:nvSpPr>
        <p:spPr>
          <a:xfrm>
            <a:off x="4648200" y="2828925"/>
            <a:ext cx="3810000" cy="17430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lt2"/>
              </a:buClr>
              <a:buSzPts val="1800"/>
              <a:buChar char="•"/>
              <a:defRPr/>
            </a:lvl6pPr>
            <a:lvl7pPr indent="-342900" lvl="6" marL="3200400" algn="l">
              <a:spcBef>
                <a:spcPts val="360"/>
              </a:spcBef>
              <a:spcAft>
                <a:spcPts val="0"/>
              </a:spcAft>
              <a:buClr>
                <a:schemeClr val="lt2"/>
              </a:buClr>
              <a:buSzPts val="1800"/>
              <a:buChar char="•"/>
              <a:defRPr/>
            </a:lvl7pPr>
            <a:lvl8pPr indent="-342900" lvl="7" marL="3657600" algn="l">
              <a:spcBef>
                <a:spcPts val="360"/>
              </a:spcBef>
              <a:spcAft>
                <a:spcPts val="0"/>
              </a:spcAft>
              <a:buClr>
                <a:schemeClr val="lt2"/>
              </a:buClr>
              <a:buSzPts val="1800"/>
              <a:buChar char="•"/>
              <a:defRPr/>
            </a:lvl8pPr>
            <a:lvl9pPr indent="-342900" lvl="8" marL="4114800" algn="l">
              <a:spcBef>
                <a:spcPts val="360"/>
              </a:spcBef>
              <a:spcAft>
                <a:spcPts val="0"/>
              </a:spcAft>
              <a:buClr>
                <a:schemeClr val="lt2"/>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64" name="Shape 64"/>
        <p:cNvGrpSpPr/>
        <p:nvPr/>
      </p:nvGrpSpPr>
      <p:grpSpPr>
        <a:xfrm>
          <a:off x="0" y="0"/>
          <a:ext cx="0" cy="0"/>
          <a:chOff x="0" y="0"/>
          <a:chExt cx="0" cy="0"/>
        </a:xfrm>
      </p:grpSpPr>
      <p:sp>
        <p:nvSpPr>
          <p:cNvPr id="65" name="Google Shape;65;p17"/>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
          <p:cNvSpPr txBox="1"/>
          <p:nvPr>
            <p:ph idx="1" type="body"/>
          </p:nvPr>
        </p:nvSpPr>
        <p:spPr>
          <a:xfrm>
            <a:off x="685800" y="971550"/>
            <a:ext cx="3810000" cy="360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lt2"/>
              </a:buClr>
              <a:buSzPts val="1800"/>
              <a:buChar char="•"/>
              <a:defRPr/>
            </a:lvl6pPr>
            <a:lvl7pPr indent="-342900" lvl="6" marL="3200400" algn="l">
              <a:spcBef>
                <a:spcPts val="360"/>
              </a:spcBef>
              <a:spcAft>
                <a:spcPts val="0"/>
              </a:spcAft>
              <a:buClr>
                <a:schemeClr val="lt2"/>
              </a:buClr>
              <a:buSzPts val="1800"/>
              <a:buChar char="•"/>
              <a:defRPr/>
            </a:lvl7pPr>
            <a:lvl8pPr indent="-342900" lvl="7" marL="3657600" algn="l">
              <a:spcBef>
                <a:spcPts val="360"/>
              </a:spcBef>
              <a:spcAft>
                <a:spcPts val="0"/>
              </a:spcAft>
              <a:buClr>
                <a:schemeClr val="lt2"/>
              </a:buClr>
              <a:buSzPts val="1800"/>
              <a:buChar char="•"/>
              <a:defRPr/>
            </a:lvl8pPr>
            <a:lvl9pPr indent="-342900" lvl="8" marL="4114800" algn="l">
              <a:spcBef>
                <a:spcPts val="360"/>
              </a:spcBef>
              <a:spcAft>
                <a:spcPts val="0"/>
              </a:spcAft>
              <a:buClr>
                <a:schemeClr val="lt2"/>
              </a:buClr>
              <a:buSzPts val="1800"/>
              <a:buChar char="•"/>
              <a:defRPr/>
            </a:lvl9pPr>
          </a:lstStyle>
          <a:p/>
        </p:txBody>
      </p:sp>
      <p:sp>
        <p:nvSpPr>
          <p:cNvPr id="67" name="Google Shape;67;p17"/>
          <p:cNvSpPr txBox="1"/>
          <p:nvPr>
            <p:ph idx="2" type="body"/>
          </p:nvPr>
        </p:nvSpPr>
        <p:spPr>
          <a:xfrm>
            <a:off x="4648200" y="971550"/>
            <a:ext cx="3810000" cy="3600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lt2"/>
              </a:buClr>
              <a:buSzPts val="1800"/>
              <a:buChar char="•"/>
              <a:defRPr/>
            </a:lvl6pPr>
            <a:lvl7pPr indent="-342900" lvl="6" marL="3200400" algn="l">
              <a:spcBef>
                <a:spcPts val="360"/>
              </a:spcBef>
              <a:spcAft>
                <a:spcPts val="0"/>
              </a:spcAft>
              <a:buClr>
                <a:schemeClr val="lt2"/>
              </a:buClr>
              <a:buSzPts val="1800"/>
              <a:buChar char="•"/>
              <a:defRPr/>
            </a:lvl7pPr>
            <a:lvl8pPr indent="-342900" lvl="7" marL="3657600" algn="l">
              <a:spcBef>
                <a:spcPts val="360"/>
              </a:spcBef>
              <a:spcAft>
                <a:spcPts val="0"/>
              </a:spcAft>
              <a:buClr>
                <a:schemeClr val="lt2"/>
              </a:buClr>
              <a:buSzPts val="1800"/>
              <a:buChar char="•"/>
              <a:defRPr/>
            </a:lvl8pPr>
            <a:lvl9pPr indent="-342900" lvl="8" marL="4114800" algn="l">
              <a:spcBef>
                <a:spcPts val="360"/>
              </a:spcBef>
              <a:spcAft>
                <a:spcPts val="0"/>
              </a:spcAft>
              <a:buClr>
                <a:schemeClr val="lt2"/>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8"/>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 name="Shape 70"/>
        <p:cNvGrpSpPr/>
        <p:nvPr/>
      </p:nvGrpSpPr>
      <p:grpSpPr>
        <a:xfrm>
          <a:off x="0" y="0"/>
          <a:ext cx="0" cy="0"/>
          <a:chOff x="0" y="0"/>
          <a:chExt cx="0" cy="0"/>
        </a:xfrm>
      </p:grpSpPr>
      <p:sp>
        <p:nvSpPr>
          <p:cNvPr id="71" name="Google Shape;71;p19"/>
          <p:cNvSpPr txBox="1"/>
          <p:nvPr>
            <p:ph type="title"/>
          </p:nvPr>
        </p:nvSpPr>
        <p:spPr>
          <a:xfrm rot="5400000">
            <a:off x="5257800" y="1371600"/>
            <a:ext cx="4457700" cy="1943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 type="body"/>
          </p:nvPr>
        </p:nvSpPr>
        <p:spPr>
          <a:xfrm rot="5400000">
            <a:off x="1295400" y="-495300"/>
            <a:ext cx="44577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lt2"/>
              </a:buClr>
              <a:buSzPts val="1800"/>
              <a:buChar char="•"/>
              <a:defRPr/>
            </a:lvl6pPr>
            <a:lvl7pPr indent="-342900" lvl="6" marL="3200400" algn="l">
              <a:spcBef>
                <a:spcPts val="360"/>
              </a:spcBef>
              <a:spcAft>
                <a:spcPts val="0"/>
              </a:spcAft>
              <a:buClr>
                <a:schemeClr val="lt2"/>
              </a:buClr>
              <a:buSzPts val="1800"/>
              <a:buChar char="•"/>
              <a:defRPr/>
            </a:lvl7pPr>
            <a:lvl8pPr indent="-342900" lvl="7" marL="3657600" algn="l">
              <a:spcBef>
                <a:spcPts val="360"/>
              </a:spcBef>
              <a:spcAft>
                <a:spcPts val="0"/>
              </a:spcAft>
              <a:buClr>
                <a:schemeClr val="lt2"/>
              </a:buClr>
              <a:buSzPts val="1800"/>
              <a:buChar char="•"/>
              <a:defRPr/>
            </a:lvl8pPr>
            <a:lvl9pPr indent="-342900" lvl="8" marL="4114800" algn="l">
              <a:spcBef>
                <a:spcPts val="360"/>
              </a:spcBef>
              <a:spcAft>
                <a:spcPts val="0"/>
              </a:spcAft>
              <a:buClr>
                <a:schemeClr val="lt2"/>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20"/>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0"/>
          <p:cNvSpPr txBox="1"/>
          <p:nvPr>
            <p:ph idx="1" type="body"/>
          </p:nvPr>
        </p:nvSpPr>
        <p:spPr>
          <a:xfrm rot="5400000">
            <a:off x="2771775" y="-1114425"/>
            <a:ext cx="360045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lt2"/>
              </a:buClr>
              <a:buSzPts val="1800"/>
              <a:buChar char="•"/>
              <a:defRPr/>
            </a:lvl6pPr>
            <a:lvl7pPr indent="-342900" lvl="6" marL="3200400" algn="l">
              <a:spcBef>
                <a:spcPts val="360"/>
              </a:spcBef>
              <a:spcAft>
                <a:spcPts val="0"/>
              </a:spcAft>
              <a:buClr>
                <a:schemeClr val="lt2"/>
              </a:buClr>
              <a:buSzPts val="1800"/>
              <a:buChar char="•"/>
              <a:defRPr/>
            </a:lvl7pPr>
            <a:lvl8pPr indent="-342900" lvl="7" marL="3657600" algn="l">
              <a:spcBef>
                <a:spcPts val="360"/>
              </a:spcBef>
              <a:spcAft>
                <a:spcPts val="0"/>
              </a:spcAft>
              <a:buClr>
                <a:schemeClr val="lt2"/>
              </a:buClr>
              <a:buSzPts val="1800"/>
              <a:buChar char="•"/>
              <a:defRPr/>
            </a:lvl8pPr>
            <a:lvl9pPr indent="-342900" lvl="8" marL="4114800" algn="l">
              <a:spcBef>
                <a:spcPts val="360"/>
              </a:spcBef>
              <a:spcAft>
                <a:spcPts val="0"/>
              </a:spcAft>
              <a:buClr>
                <a:schemeClr val="lt2"/>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6" name="Shape 76"/>
        <p:cNvGrpSpPr/>
        <p:nvPr/>
      </p:nvGrpSpPr>
      <p:grpSpPr>
        <a:xfrm>
          <a:off x="0" y="0"/>
          <a:ext cx="0" cy="0"/>
          <a:chOff x="0" y="0"/>
          <a:chExt cx="0" cy="0"/>
        </a:xfrm>
      </p:grpSpPr>
      <p:sp>
        <p:nvSpPr>
          <p:cNvPr id="77" name="Google Shape;77;p21"/>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p:nvPr>
            <p:ph idx="2" type="pic"/>
          </p:nvPr>
        </p:nvSpPr>
        <p:spPr>
          <a:xfrm>
            <a:off x="1792288" y="459581"/>
            <a:ext cx="5486400" cy="3086100"/>
          </a:xfrm>
          <a:prstGeom prst="rect">
            <a:avLst/>
          </a:prstGeom>
          <a:noFill/>
          <a:ln>
            <a:noFill/>
          </a:ln>
        </p:spPr>
      </p:sp>
      <p:sp>
        <p:nvSpPr>
          <p:cNvPr id="79" name="Google Shape;79;p21"/>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2"/>
              </a:buClr>
              <a:buSzPts val="1400"/>
              <a:buNone/>
              <a:defRPr sz="1400"/>
            </a:lvl1pPr>
            <a:lvl2pPr indent="-228600" lvl="1" marL="914400" algn="l">
              <a:spcBef>
                <a:spcPts val="240"/>
              </a:spcBef>
              <a:spcAft>
                <a:spcPts val="0"/>
              </a:spcAft>
              <a:buClr>
                <a:schemeClr val="lt2"/>
              </a:buClr>
              <a:buSzPts val="1200"/>
              <a:buNone/>
              <a:defRPr sz="1200"/>
            </a:lvl2pPr>
            <a:lvl3pPr indent="-228600" lvl="2" marL="1371600" algn="l">
              <a:spcBef>
                <a:spcPts val="200"/>
              </a:spcBef>
              <a:spcAft>
                <a:spcPts val="0"/>
              </a:spcAft>
              <a:buClr>
                <a:schemeClr val="lt2"/>
              </a:buClr>
              <a:buSzPts val="1000"/>
              <a:buNone/>
              <a:defRPr sz="1000"/>
            </a:lvl3pPr>
            <a:lvl4pPr indent="-228600" lvl="3" marL="1828800" algn="l">
              <a:spcBef>
                <a:spcPts val="180"/>
              </a:spcBef>
              <a:spcAft>
                <a:spcPts val="0"/>
              </a:spcAft>
              <a:buClr>
                <a:schemeClr val="lt2"/>
              </a:buClr>
              <a:buSzPts val="900"/>
              <a:buNone/>
              <a:defRPr sz="900"/>
            </a:lvl4pPr>
            <a:lvl5pPr indent="-228600" lvl="4" marL="2286000" algn="l">
              <a:spcBef>
                <a:spcPts val="180"/>
              </a:spcBef>
              <a:spcAft>
                <a:spcPts val="0"/>
              </a:spcAft>
              <a:buClr>
                <a:schemeClr val="lt2"/>
              </a:buClr>
              <a:buSzPts val="900"/>
              <a:buNone/>
              <a:defRPr sz="900"/>
            </a:lvl5pPr>
            <a:lvl6pPr indent="-228600" lvl="5" marL="2743200" algn="l">
              <a:spcBef>
                <a:spcPts val="180"/>
              </a:spcBef>
              <a:spcAft>
                <a:spcPts val="0"/>
              </a:spcAft>
              <a:buClr>
                <a:schemeClr val="lt2"/>
              </a:buClr>
              <a:buSzPts val="900"/>
              <a:buNone/>
              <a:defRPr sz="900"/>
            </a:lvl6pPr>
            <a:lvl7pPr indent="-228600" lvl="6" marL="3200400" algn="l">
              <a:spcBef>
                <a:spcPts val="180"/>
              </a:spcBef>
              <a:spcAft>
                <a:spcPts val="0"/>
              </a:spcAft>
              <a:buClr>
                <a:schemeClr val="lt2"/>
              </a:buClr>
              <a:buSzPts val="900"/>
              <a:buNone/>
              <a:defRPr sz="900"/>
            </a:lvl7pPr>
            <a:lvl8pPr indent="-228600" lvl="7" marL="3657600" algn="l">
              <a:spcBef>
                <a:spcPts val="180"/>
              </a:spcBef>
              <a:spcAft>
                <a:spcPts val="0"/>
              </a:spcAft>
              <a:buClr>
                <a:schemeClr val="lt2"/>
              </a:buClr>
              <a:buSzPts val="900"/>
              <a:buNone/>
              <a:defRPr sz="900"/>
            </a:lvl8pPr>
            <a:lvl9pPr indent="-228600" lvl="8" marL="4114800" algn="l">
              <a:spcBef>
                <a:spcPts val="180"/>
              </a:spcBef>
              <a:spcAft>
                <a:spcPts val="0"/>
              </a:spcAft>
              <a:buClr>
                <a:schemeClr val="lt2"/>
              </a:buClr>
              <a:buSzPts val="900"/>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2"/>
              </a:buClr>
              <a:buSzPts val="3200"/>
              <a:buChar char="•"/>
              <a:defRPr sz="3200"/>
            </a:lvl1pPr>
            <a:lvl2pPr indent="-406400" lvl="1" marL="914400" algn="l">
              <a:spcBef>
                <a:spcPts val="560"/>
              </a:spcBef>
              <a:spcAft>
                <a:spcPts val="0"/>
              </a:spcAft>
              <a:buClr>
                <a:schemeClr val="lt2"/>
              </a:buClr>
              <a:buSzPts val="2800"/>
              <a:buChar char="•"/>
              <a:defRPr sz="2800"/>
            </a:lvl2pPr>
            <a:lvl3pPr indent="-381000" lvl="2" marL="1371600" algn="l">
              <a:spcBef>
                <a:spcPts val="480"/>
              </a:spcBef>
              <a:spcAft>
                <a:spcPts val="0"/>
              </a:spcAft>
              <a:buClr>
                <a:schemeClr val="lt2"/>
              </a:buClr>
              <a:buSzPts val="2400"/>
              <a:buChar char="•"/>
              <a:defRPr sz="2400"/>
            </a:lvl3pPr>
            <a:lvl4pPr indent="-355600" lvl="3" marL="1828800" algn="l">
              <a:spcBef>
                <a:spcPts val="400"/>
              </a:spcBef>
              <a:spcAft>
                <a:spcPts val="0"/>
              </a:spcAft>
              <a:buClr>
                <a:schemeClr val="lt2"/>
              </a:buClr>
              <a:buSzPts val="2000"/>
              <a:buChar char="•"/>
              <a:defRPr sz="2000"/>
            </a:lvl4pPr>
            <a:lvl5pPr indent="-355600" lvl="4" marL="2286000" algn="l">
              <a:spcBef>
                <a:spcPts val="400"/>
              </a:spcBef>
              <a:spcAft>
                <a:spcPts val="0"/>
              </a:spcAft>
              <a:buClr>
                <a:schemeClr val="lt2"/>
              </a:buClr>
              <a:buSzPts val="2000"/>
              <a:buChar char="•"/>
              <a:defRPr sz="2000"/>
            </a:lvl5pPr>
            <a:lvl6pPr indent="-355600" lvl="5" marL="2743200" algn="l">
              <a:spcBef>
                <a:spcPts val="400"/>
              </a:spcBef>
              <a:spcAft>
                <a:spcPts val="0"/>
              </a:spcAft>
              <a:buClr>
                <a:schemeClr val="lt2"/>
              </a:buClr>
              <a:buSzPts val="2000"/>
              <a:buChar char="•"/>
              <a:defRPr sz="2000"/>
            </a:lvl6pPr>
            <a:lvl7pPr indent="-355600" lvl="6" marL="3200400" algn="l">
              <a:spcBef>
                <a:spcPts val="400"/>
              </a:spcBef>
              <a:spcAft>
                <a:spcPts val="0"/>
              </a:spcAft>
              <a:buClr>
                <a:schemeClr val="lt2"/>
              </a:buClr>
              <a:buSzPts val="2000"/>
              <a:buChar char="•"/>
              <a:defRPr sz="2000"/>
            </a:lvl7pPr>
            <a:lvl8pPr indent="-355600" lvl="7" marL="3657600" algn="l">
              <a:spcBef>
                <a:spcPts val="400"/>
              </a:spcBef>
              <a:spcAft>
                <a:spcPts val="0"/>
              </a:spcAft>
              <a:buClr>
                <a:schemeClr val="lt2"/>
              </a:buClr>
              <a:buSzPts val="2000"/>
              <a:buChar char="•"/>
              <a:defRPr sz="2000"/>
            </a:lvl8pPr>
            <a:lvl9pPr indent="-355600" lvl="8" marL="4114800" algn="l">
              <a:spcBef>
                <a:spcPts val="400"/>
              </a:spcBef>
              <a:spcAft>
                <a:spcPts val="0"/>
              </a:spcAft>
              <a:buClr>
                <a:schemeClr val="lt2"/>
              </a:buClr>
              <a:buSzPts val="2000"/>
              <a:buChar char="•"/>
              <a:defRPr sz="2000"/>
            </a:lvl9pPr>
          </a:lstStyle>
          <a:p/>
        </p:txBody>
      </p:sp>
      <p:sp>
        <p:nvSpPr>
          <p:cNvPr id="83" name="Google Shape;83;p22"/>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2"/>
              </a:buClr>
              <a:buSzPts val="1400"/>
              <a:buNone/>
              <a:defRPr sz="1400"/>
            </a:lvl1pPr>
            <a:lvl2pPr indent="-228600" lvl="1" marL="914400" algn="l">
              <a:spcBef>
                <a:spcPts val="240"/>
              </a:spcBef>
              <a:spcAft>
                <a:spcPts val="0"/>
              </a:spcAft>
              <a:buClr>
                <a:schemeClr val="lt2"/>
              </a:buClr>
              <a:buSzPts val="1200"/>
              <a:buNone/>
              <a:defRPr sz="1200"/>
            </a:lvl2pPr>
            <a:lvl3pPr indent="-228600" lvl="2" marL="1371600" algn="l">
              <a:spcBef>
                <a:spcPts val="200"/>
              </a:spcBef>
              <a:spcAft>
                <a:spcPts val="0"/>
              </a:spcAft>
              <a:buClr>
                <a:schemeClr val="lt2"/>
              </a:buClr>
              <a:buSzPts val="1000"/>
              <a:buNone/>
              <a:defRPr sz="1000"/>
            </a:lvl3pPr>
            <a:lvl4pPr indent="-228600" lvl="3" marL="1828800" algn="l">
              <a:spcBef>
                <a:spcPts val="180"/>
              </a:spcBef>
              <a:spcAft>
                <a:spcPts val="0"/>
              </a:spcAft>
              <a:buClr>
                <a:schemeClr val="lt2"/>
              </a:buClr>
              <a:buSzPts val="900"/>
              <a:buNone/>
              <a:defRPr sz="900"/>
            </a:lvl4pPr>
            <a:lvl5pPr indent="-228600" lvl="4" marL="2286000" algn="l">
              <a:spcBef>
                <a:spcPts val="180"/>
              </a:spcBef>
              <a:spcAft>
                <a:spcPts val="0"/>
              </a:spcAft>
              <a:buClr>
                <a:schemeClr val="lt2"/>
              </a:buClr>
              <a:buSzPts val="900"/>
              <a:buNone/>
              <a:defRPr sz="900"/>
            </a:lvl5pPr>
            <a:lvl6pPr indent="-228600" lvl="5" marL="2743200" algn="l">
              <a:spcBef>
                <a:spcPts val="180"/>
              </a:spcBef>
              <a:spcAft>
                <a:spcPts val="0"/>
              </a:spcAft>
              <a:buClr>
                <a:schemeClr val="lt2"/>
              </a:buClr>
              <a:buSzPts val="900"/>
              <a:buNone/>
              <a:defRPr sz="900"/>
            </a:lvl6pPr>
            <a:lvl7pPr indent="-228600" lvl="6" marL="3200400" algn="l">
              <a:spcBef>
                <a:spcPts val="180"/>
              </a:spcBef>
              <a:spcAft>
                <a:spcPts val="0"/>
              </a:spcAft>
              <a:buClr>
                <a:schemeClr val="lt2"/>
              </a:buClr>
              <a:buSzPts val="900"/>
              <a:buNone/>
              <a:defRPr sz="900"/>
            </a:lvl7pPr>
            <a:lvl8pPr indent="-228600" lvl="7" marL="3657600" algn="l">
              <a:spcBef>
                <a:spcPts val="180"/>
              </a:spcBef>
              <a:spcAft>
                <a:spcPts val="0"/>
              </a:spcAft>
              <a:buClr>
                <a:schemeClr val="lt2"/>
              </a:buClr>
              <a:buSzPts val="900"/>
              <a:buNone/>
              <a:defRPr sz="900"/>
            </a:lvl8pPr>
            <a:lvl9pPr indent="-228600" lvl="8" marL="4114800" algn="l">
              <a:spcBef>
                <a:spcPts val="180"/>
              </a:spcBef>
              <a:spcAft>
                <a:spcPts val="0"/>
              </a:spcAft>
              <a:buClr>
                <a:schemeClr val="lt2"/>
              </a:buClr>
              <a:buSzPts val="900"/>
              <a:buNone/>
              <a:defRPr sz="9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3"/>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2"/>
              </a:buClr>
              <a:buSzPts val="2400"/>
              <a:buNone/>
              <a:defRPr b="1" sz="2400"/>
            </a:lvl1pPr>
            <a:lvl2pPr indent="-228600" lvl="1" marL="914400" algn="l">
              <a:spcBef>
                <a:spcPts val="400"/>
              </a:spcBef>
              <a:spcAft>
                <a:spcPts val="0"/>
              </a:spcAft>
              <a:buClr>
                <a:schemeClr val="lt2"/>
              </a:buClr>
              <a:buSzPts val="2000"/>
              <a:buNone/>
              <a:defRPr b="1" sz="2000"/>
            </a:lvl2pPr>
            <a:lvl3pPr indent="-228600" lvl="2" marL="1371600" algn="l">
              <a:spcBef>
                <a:spcPts val="360"/>
              </a:spcBef>
              <a:spcAft>
                <a:spcPts val="0"/>
              </a:spcAft>
              <a:buClr>
                <a:schemeClr val="lt2"/>
              </a:buClr>
              <a:buSzPts val="1800"/>
              <a:buNone/>
              <a:defRPr b="1" sz="1800"/>
            </a:lvl3pPr>
            <a:lvl4pPr indent="-228600" lvl="3" marL="1828800" algn="l">
              <a:spcBef>
                <a:spcPts val="320"/>
              </a:spcBef>
              <a:spcAft>
                <a:spcPts val="0"/>
              </a:spcAft>
              <a:buClr>
                <a:schemeClr val="lt2"/>
              </a:buClr>
              <a:buSzPts val="1600"/>
              <a:buNone/>
              <a:defRPr b="1" sz="1600"/>
            </a:lvl4pPr>
            <a:lvl5pPr indent="-228600" lvl="4" marL="2286000" algn="l">
              <a:spcBef>
                <a:spcPts val="320"/>
              </a:spcBef>
              <a:spcAft>
                <a:spcPts val="0"/>
              </a:spcAft>
              <a:buClr>
                <a:schemeClr val="lt2"/>
              </a:buClr>
              <a:buSzPts val="1600"/>
              <a:buNone/>
              <a:defRPr b="1" sz="1600"/>
            </a:lvl5pPr>
            <a:lvl6pPr indent="-228600" lvl="5" marL="2743200" algn="l">
              <a:spcBef>
                <a:spcPts val="320"/>
              </a:spcBef>
              <a:spcAft>
                <a:spcPts val="0"/>
              </a:spcAft>
              <a:buClr>
                <a:schemeClr val="lt2"/>
              </a:buClr>
              <a:buSzPts val="1600"/>
              <a:buNone/>
              <a:defRPr b="1" sz="1600"/>
            </a:lvl6pPr>
            <a:lvl7pPr indent="-228600" lvl="6" marL="3200400" algn="l">
              <a:spcBef>
                <a:spcPts val="320"/>
              </a:spcBef>
              <a:spcAft>
                <a:spcPts val="0"/>
              </a:spcAft>
              <a:buClr>
                <a:schemeClr val="lt2"/>
              </a:buClr>
              <a:buSzPts val="1600"/>
              <a:buNone/>
              <a:defRPr b="1" sz="1600"/>
            </a:lvl7pPr>
            <a:lvl8pPr indent="-228600" lvl="7" marL="3657600" algn="l">
              <a:spcBef>
                <a:spcPts val="320"/>
              </a:spcBef>
              <a:spcAft>
                <a:spcPts val="0"/>
              </a:spcAft>
              <a:buClr>
                <a:schemeClr val="lt2"/>
              </a:buClr>
              <a:buSzPts val="1600"/>
              <a:buNone/>
              <a:defRPr b="1" sz="1600"/>
            </a:lvl8pPr>
            <a:lvl9pPr indent="-228600" lvl="8" marL="4114800" algn="l">
              <a:spcBef>
                <a:spcPts val="320"/>
              </a:spcBef>
              <a:spcAft>
                <a:spcPts val="0"/>
              </a:spcAft>
              <a:buClr>
                <a:schemeClr val="lt2"/>
              </a:buClr>
              <a:buSzPts val="1600"/>
              <a:buNone/>
              <a:defRPr b="1" sz="1600"/>
            </a:lvl9pPr>
          </a:lstStyle>
          <a:p/>
        </p:txBody>
      </p:sp>
      <p:sp>
        <p:nvSpPr>
          <p:cNvPr id="87" name="Google Shape;87;p23"/>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2"/>
              </a:buClr>
              <a:buSzPts val="2400"/>
              <a:buChar char="•"/>
              <a:defRPr sz="2400"/>
            </a:lvl1pPr>
            <a:lvl2pPr indent="-355600" lvl="1" marL="914400" algn="l">
              <a:spcBef>
                <a:spcPts val="400"/>
              </a:spcBef>
              <a:spcAft>
                <a:spcPts val="0"/>
              </a:spcAft>
              <a:buClr>
                <a:schemeClr val="lt2"/>
              </a:buClr>
              <a:buSzPts val="2000"/>
              <a:buChar char="•"/>
              <a:defRPr sz="2000"/>
            </a:lvl2pPr>
            <a:lvl3pPr indent="-342900" lvl="2" marL="1371600" algn="l">
              <a:spcBef>
                <a:spcPts val="360"/>
              </a:spcBef>
              <a:spcAft>
                <a:spcPts val="0"/>
              </a:spcAft>
              <a:buClr>
                <a:schemeClr val="lt2"/>
              </a:buClr>
              <a:buSzPts val="1800"/>
              <a:buChar char="•"/>
              <a:defRPr sz="1800"/>
            </a:lvl3pPr>
            <a:lvl4pPr indent="-330200" lvl="3" marL="1828800" algn="l">
              <a:spcBef>
                <a:spcPts val="320"/>
              </a:spcBef>
              <a:spcAft>
                <a:spcPts val="0"/>
              </a:spcAft>
              <a:buClr>
                <a:schemeClr val="lt2"/>
              </a:buClr>
              <a:buSzPts val="1600"/>
              <a:buChar char="•"/>
              <a:defRPr sz="1600"/>
            </a:lvl4pPr>
            <a:lvl5pPr indent="-330200" lvl="4" marL="2286000" algn="l">
              <a:spcBef>
                <a:spcPts val="320"/>
              </a:spcBef>
              <a:spcAft>
                <a:spcPts val="0"/>
              </a:spcAft>
              <a:buClr>
                <a:schemeClr val="lt2"/>
              </a:buClr>
              <a:buSzPts val="1600"/>
              <a:buChar char="•"/>
              <a:defRPr sz="1600"/>
            </a:lvl5pPr>
            <a:lvl6pPr indent="-330200" lvl="5" marL="2743200" algn="l">
              <a:spcBef>
                <a:spcPts val="320"/>
              </a:spcBef>
              <a:spcAft>
                <a:spcPts val="0"/>
              </a:spcAft>
              <a:buClr>
                <a:schemeClr val="lt2"/>
              </a:buClr>
              <a:buSzPts val="1600"/>
              <a:buChar char="•"/>
              <a:defRPr sz="1600"/>
            </a:lvl6pPr>
            <a:lvl7pPr indent="-330200" lvl="6" marL="3200400" algn="l">
              <a:spcBef>
                <a:spcPts val="320"/>
              </a:spcBef>
              <a:spcAft>
                <a:spcPts val="0"/>
              </a:spcAft>
              <a:buClr>
                <a:schemeClr val="lt2"/>
              </a:buClr>
              <a:buSzPts val="1600"/>
              <a:buChar char="•"/>
              <a:defRPr sz="1600"/>
            </a:lvl7pPr>
            <a:lvl8pPr indent="-330200" lvl="7" marL="3657600" algn="l">
              <a:spcBef>
                <a:spcPts val="320"/>
              </a:spcBef>
              <a:spcAft>
                <a:spcPts val="0"/>
              </a:spcAft>
              <a:buClr>
                <a:schemeClr val="lt2"/>
              </a:buClr>
              <a:buSzPts val="1600"/>
              <a:buChar char="•"/>
              <a:defRPr sz="1600"/>
            </a:lvl8pPr>
            <a:lvl9pPr indent="-330200" lvl="8" marL="4114800" algn="l">
              <a:spcBef>
                <a:spcPts val="320"/>
              </a:spcBef>
              <a:spcAft>
                <a:spcPts val="0"/>
              </a:spcAft>
              <a:buClr>
                <a:schemeClr val="lt2"/>
              </a:buClr>
              <a:buSzPts val="1600"/>
              <a:buChar char="•"/>
              <a:defRPr sz="1600"/>
            </a:lvl9pPr>
          </a:lstStyle>
          <a:p/>
        </p:txBody>
      </p:sp>
      <p:sp>
        <p:nvSpPr>
          <p:cNvPr id="88" name="Google Shape;88;p23"/>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2"/>
              </a:buClr>
              <a:buSzPts val="2400"/>
              <a:buNone/>
              <a:defRPr b="1" sz="2400"/>
            </a:lvl1pPr>
            <a:lvl2pPr indent="-228600" lvl="1" marL="914400" algn="l">
              <a:spcBef>
                <a:spcPts val="400"/>
              </a:spcBef>
              <a:spcAft>
                <a:spcPts val="0"/>
              </a:spcAft>
              <a:buClr>
                <a:schemeClr val="lt2"/>
              </a:buClr>
              <a:buSzPts val="2000"/>
              <a:buNone/>
              <a:defRPr b="1" sz="2000"/>
            </a:lvl2pPr>
            <a:lvl3pPr indent="-228600" lvl="2" marL="1371600" algn="l">
              <a:spcBef>
                <a:spcPts val="360"/>
              </a:spcBef>
              <a:spcAft>
                <a:spcPts val="0"/>
              </a:spcAft>
              <a:buClr>
                <a:schemeClr val="lt2"/>
              </a:buClr>
              <a:buSzPts val="1800"/>
              <a:buNone/>
              <a:defRPr b="1" sz="1800"/>
            </a:lvl3pPr>
            <a:lvl4pPr indent="-228600" lvl="3" marL="1828800" algn="l">
              <a:spcBef>
                <a:spcPts val="320"/>
              </a:spcBef>
              <a:spcAft>
                <a:spcPts val="0"/>
              </a:spcAft>
              <a:buClr>
                <a:schemeClr val="lt2"/>
              </a:buClr>
              <a:buSzPts val="1600"/>
              <a:buNone/>
              <a:defRPr b="1" sz="1600"/>
            </a:lvl4pPr>
            <a:lvl5pPr indent="-228600" lvl="4" marL="2286000" algn="l">
              <a:spcBef>
                <a:spcPts val="320"/>
              </a:spcBef>
              <a:spcAft>
                <a:spcPts val="0"/>
              </a:spcAft>
              <a:buClr>
                <a:schemeClr val="lt2"/>
              </a:buClr>
              <a:buSzPts val="1600"/>
              <a:buNone/>
              <a:defRPr b="1" sz="1600"/>
            </a:lvl5pPr>
            <a:lvl6pPr indent="-228600" lvl="5" marL="2743200" algn="l">
              <a:spcBef>
                <a:spcPts val="320"/>
              </a:spcBef>
              <a:spcAft>
                <a:spcPts val="0"/>
              </a:spcAft>
              <a:buClr>
                <a:schemeClr val="lt2"/>
              </a:buClr>
              <a:buSzPts val="1600"/>
              <a:buNone/>
              <a:defRPr b="1" sz="1600"/>
            </a:lvl6pPr>
            <a:lvl7pPr indent="-228600" lvl="6" marL="3200400" algn="l">
              <a:spcBef>
                <a:spcPts val="320"/>
              </a:spcBef>
              <a:spcAft>
                <a:spcPts val="0"/>
              </a:spcAft>
              <a:buClr>
                <a:schemeClr val="lt2"/>
              </a:buClr>
              <a:buSzPts val="1600"/>
              <a:buNone/>
              <a:defRPr b="1" sz="1600"/>
            </a:lvl7pPr>
            <a:lvl8pPr indent="-228600" lvl="7" marL="3657600" algn="l">
              <a:spcBef>
                <a:spcPts val="320"/>
              </a:spcBef>
              <a:spcAft>
                <a:spcPts val="0"/>
              </a:spcAft>
              <a:buClr>
                <a:schemeClr val="lt2"/>
              </a:buClr>
              <a:buSzPts val="1600"/>
              <a:buNone/>
              <a:defRPr b="1" sz="1600"/>
            </a:lvl8pPr>
            <a:lvl9pPr indent="-228600" lvl="8" marL="4114800" algn="l">
              <a:spcBef>
                <a:spcPts val="320"/>
              </a:spcBef>
              <a:spcAft>
                <a:spcPts val="0"/>
              </a:spcAft>
              <a:buClr>
                <a:schemeClr val="lt2"/>
              </a:buClr>
              <a:buSzPts val="1600"/>
              <a:buNone/>
              <a:defRPr b="1" sz="1600"/>
            </a:lvl9pPr>
          </a:lstStyle>
          <a:p/>
        </p:txBody>
      </p:sp>
      <p:sp>
        <p:nvSpPr>
          <p:cNvPr id="89" name="Google Shape;89;p23"/>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2"/>
              </a:buClr>
              <a:buSzPts val="2400"/>
              <a:buChar char="•"/>
              <a:defRPr sz="2400"/>
            </a:lvl1pPr>
            <a:lvl2pPr indent="-355600" lvl="1" marL="914400" algn="l">
              <a:spcBef>
                <a:spcPts val="400"/>
              </a:spcBef>
              <a:spcAft>
                <a:spcPts val="0"/>
              </a:spcAft>
              <a:buClr>
                <a:schemeClr val="lt2"/>
              </a:buClr>
              <a:buSzPts val="2000"/>
              <a:buChar char="•"/>
              <a:defRPr sz="2000"/>
            </a:lvl2pPr>
            <a:lvl3pPr indent="-342900" lvl="2" marL="1371600" algn="l">
              <a:spcBef>
                <a:spcPts val="360"/>
              </a:spcBef>
              <a:spcAft>
                <a:spcPts val="0"/>
              </a:spcAft>
              <a:buClr>
                <a:schemeClr val="lt2"/>
              </a:buClr>
              <a:buSzPts val="1800"/>
              <a:buChar char="•"/>
              <a:defRPr sz="1800"/>
            </a:lvl3pPr>
            <a:lvl4pPr indent="-330200" lvl="3" marL="1828800" algn="l">
              <a:spcBef>
                <a:spcPts val="320"/>
              </a:spcBef>
              <a:spcAft>
                <a:spcPts val="0"/>
              </a:spcAft>
              <a:buClr>
                <a:schemeClr val="lt2"/>
              </a:buClr>
              <a:buSzPts val="1600"/>
              <a:buChar char="•"/>
              <a:defRPr sz="1600"/>
            </a:lvl4pPr>
            <a:lvl5pPr indent="-330200" lvl="4" marL="2286000" algn="l">
              <a:spcBef>
                <a:spcPts val="320"/>
              </a:spcBef>
              <a:spcAft>
                <a:spcPts val="0"/>
              </a:spcAft>
              <a:buClr>
                <a:schemeClr val="lt2"/>
              </a:buClr>
              <a:buSzPts val="1600"/>
              <a:buChar char="•"/>
              <a:defRPr sz="1600"/>
            </a:lvl5pPr>
            <a:lvl6pPr indent="-330200" lvl="5" marL="2743200" algn="l">
              <a:spcBef>
                <a:spcPts val="320"/>
              </a:spcBef>
              <a:spcAft>
                <a:spcPts val="0"/>
              </a:spcAft>
              <a:buClr>
                <a:schemeClr val="lt2"/>
              </a:buClr>
              <a:buSzPts val="1600"/>
              <a:buChar char="•"/>
              <a:defRPr sz="1600"/>
            </a:lvl6pPr>
            <a:lvl7pPr indent="-330200" lvl="6" marL="3200400" algn="l">
              <a:spcBef>
                <a:spcPts val="320"/>
              </a:spcBef>
              <a:spcAft>
                <a:spcPts val="0"/>
              </a:spcAft>
              <a:buClr>
                <a:schemeClr val="lt2"/>
              </a:buClr>
              <a:buSzPts val="1600"/>
              <a:buChar char="•"/>
              <a:defRPr sz="1600"/>
            </a:lvl7pPr>
            <a:lvl8pPr indent="-330200" lvl="7" marL="3657600" algn="l">
              <a:spcBef>
                <a:spcPts val="320"/>
              </a:spcBef>
              <a:spcAft>
                <a:spcPts val="0"/>
              </a:spcAft>
              <a:buClr>
                <a:schemeClr val="lt2"/>
              </a:buClr>
              <a:buSzPts val="1600"/>
              <a:buChar char="•"/>
              <a:defRPr sz="1600"/>
            </a:lvl8pPr>
            <a:lvl9pPr indent="-330200" lvl="8" marL="4114800" algn="l">
              <a:spcBef>
                <a:spcPts val="320"/>
              </a:spcBef>
              <a:spcAft>
                <a:spcPts val="0"/>
              </a:spcAft>
              <a:buClr>
                <a:schemeClr val="lt2"/>
              </a:buClr>
              <a:buSzPts val="1600"/>
              <a:buChar char="•"/>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24"/>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4"/>
          <p:cNvSpPr txBox="1"/>
          <p:nvPr>
            <p:ph idx="1" type="body"/>
          </p:nvPr>
        </p:nvSpPr>
        <p:spPr>
          <a:xfrm>
            <a:off x="685800" y="971550"/>
            <a:ext cx="3810000" cy="36004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2"/>
              </a:buClr>
              <a:buSzPts val="2800"/>
              <a:buChar char="•"/>
              <a:defRPr sz="2800"/>
            </a:lvl1pPr>
            <a:lvl2pPr indent="-381000" lvl="1" marL="914400" algn="l">
              <a:spcBef>
                <a:spcPts val="480"/>
              </a:spcBef>
              <a:spcAft>
                <a:spcPts val="0"/>
              </a:spcAft>
              <a:buClr>
                <a:schemeClr val="lt2"/>
              </a:buClr>
              <a:buSzPts val="2400"/>
              <a:buChar char="•"/>
              <a:defRPr sz="2400"/>
            </a:lvl2pPr>
            <a:lvl3pPr indent="-355600" lvl="2" marL="1371600" algn="l">
              <a:spcBef>
                <a:spcPts val="400"/>
              </a:spcBef>
              <a:spcAft>
                <a:spcPts val="0"/>
              </a:spcAft>
              <a:buClr>
                <a:schemeClr val="lt2"/>
              </a:buClr>
              <a:buSzPts val="2000"/>
              <a:buChar char="•"/>
              <a:defRPr sz="2000"/>
            </a:lvl3pPr>
            <a:lvl4pPr indent="-342900" lvl="3" marL="1828800" algn="l">
              <a:spcBef>
                <a:spcPts val="360"/>
              </a:spcBef>
              <a:spcAft>
                <a:spcPts val="0"/>
              </a:spcAft>
              <a:buClr>
                <a:schemeClr val="lt2"/>
              </a:buClr>
              <a:buSzPts val="1800"/>
              <a:buChar char="•"/>
              <a:defRPr sz="1800"/>
            </a:lvl4pPr>
            <a:lvl5pPr indent="-342900" lvl="4" marL="2286000" algn="l">
              <a:spcBef>
                <a:spcPts val="360"/>
              </a:spcBef>
              <a:spcAft>
                <a:spcPts val="0"/>
              </a:spcAft>
              <a:buClr>
                <a:schemeClr val="lt2"/>
              </a:buClr>
              <a:buSzPts val="1800"/>
              <a:buChar char="•"/>
              <a:defRPr sz="1800"/>
            </a:lvl5pPr>
            <a:lvl6pPr indent="-342900" lvl="5" marL="2743200" algn="l">
              <a:spcBef>
                <a:spcPts val="360"/>
              </a:spcBef>
              <a:spcAft>
                <a:spcPts val="0"/>
              </a:spcAft>
              <a:buClr>
                <a:schemeClr val="lt2"/>
              </a:buClr>
              <a:buSzPts val="1800"/>
              <a:buChar char="•"/>
              <a:defRPr sz="1800"/>
            </a:lvl6pPr>
            <a:lvl7pPr indent="-342900" lvl="6" marL="3200400" algn="l">
              <a:spcBef>
                <a:spcPts val="360"/>
              </a:spcBef>
              <a:spcAft>
                <a:spcPts val="0"/>
              </a:spcAft>
              <a:buClr>
                <a:schemeClr val="lt2"/>
              </a:buClr>
              <a:buSzPts val="1800"/>
              <a:buChar char="•"/>
              <a:defRPr sz="1800"/>
            </a:lvl7pPr>
            <a:lvl8pPr indent="-342900" lvl="7" marL="3657600" algn="l">
              <a:spcBef>
                <a:spcPts val="360"/>
              </a:spcBef>
              <a:spcAft>
                <a:spcPts val="0"/>
              </a:spcAft>
              <a:buClr>
                <a:schemeClr val="lt2"/>
              </a:buClr>
              <a:buSzPts val="1800"/>
              <a:buChar char="•"/>
              <a:defRPr sz="1800"/>
            </a:lvl8pPr>
            <a:lvl9pPr indent="-342900" lvl="8" marL="4114800" algn="l">
              <a:spcBef>
                <a:spcPts val="360"/>
              </a:spcBef>
              <a:spcAft>
                <a:spcPts val="0"/>
              </a:spcAft>
              <a:buClr>
                <a:schemeClr val="lt2"/>
              </a:buClr>
              <a:buSzPts val="1800"/>
              <a:buChar char="•"/>
              <a:defRPr sz="1800"/>
            </a:lvl9pPr>
          </a:lstStyle>
          <a:p/>
        </p:txBody>
      </p:sp>
      <p:sp>
        <p:nvSpPr>
          <p:cNvPr id="93" name="Google Shape;93;p24"/>
          <p:cNvSpPr txBox="1"/>
          <p:nvPr>
            <p:ph idx="2" type="body"/>
          </p:nvPr>
        </p:nvSpPr>
        <p:spPr>
          <a:xfrm>
            <a:off x="4648200" y="971550"/>
            <a:ext cx="3810000" cy="36004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2"/>
              </a:buClr>
              <a:buSzPts val="2800"/>
              <a:buChar char="•"/>
              <a:defRPr sz="2800"/>
            </a:lvl1pPr>
            <a:lvl2pPr indent="-381000" lvl="1" marL="914400" algn="l">
              <a:spcBef>
                <a:spcPts val="480"/>
              </a:spcBef>
              <a:spcAft>
                <a:spcPts val="0"/>
              </a:spcAft>
              <a:buClr>
                <a:schemeClr val="lt2"/>
              </a:buClr>
              <a:buSzPts val="2400"/>
              <a:buChar char="•"/>
              <a:defRPr sz="2400"/>
            </a:lvl2pPr>
            <a:lvl3pPr indent="-355600" lvl="2" marL="1371600" algn="l">
              <a:spcBef>
                <a:spcPts val="400"/>
              </a:spcBef>
              <a:spcAft>
                <a:spcPts val="0"/>
              </a:spcAft>
              <a:buClr>
                <a:schemeClr val="lt2"/>
              </a:buClr>
              <a:buSzPts val="2000"/>
              <a:buChar char="•"/>
              <a:defRPr sz="2000"/>
            </a:lvl3pPr>
            <a:lvl4pPr indent="-342900" lvl="3" marL="1828800" algn="l">
              <a:spcBef>
                <a:spcPts val="360"/>
              </a:spcBef>
              <a:spcAft>
                <a:spcPts val="0"/>
              </a:spcAft>
              <a:buClr>
                <a:schemeClr val="lt2"/>
              </a:buClr>
              <a:buSzPts val="1800"/>
              <a:buChar char="•"/>
              <a:defRPr sz="1800"/>
            </a:lvl4pPr>
            <a:lvl5pPr indent="-342900" lvl="4" marL="2286000" algn="l">
              <a:spcBef>
                <a:spcPts val="360"/>
              </a:spcBef>
              <a:spcAft>
                <a:spcPts val="0"/>
              </a:spcAft>
              <a:buClr>
                <a:schemeClr val="lt2"/>
              </a:buClr>
              <a:buSzPts val="1800"/>
              <a:buChar char="•"/>
              <a:defRPr sz="1800"/>
            </a:lvl5pPr>
            <a:lvl6pPr indent="-342900" lvl="5" marL="2743200" algn="l">
              <a:spcBef>
                <a:spcPts val="360"/>
              </a:spcBef>
              <a:spcAft>
                <a:spcPts val="0"/>
              </a:spcAft>
              <a:buClr>
                <a:schemeClr val="lt2"/>
              </a:buClr>
              <a:buSzPts val="1800"/>
              <a:buChar char="•"/>
              <a:defRPr sz="1800"/>
            </a:lvl6pPr>
            <a:lvl7pPr indent="-342900" lvl="6" marL="3200400" algn="l">
              <a:spcBef>
                <a:spcPts val="360"/>
              </a:spcBef>
              <a:spcAft>
                <a:spcPts val="0"/>
              </a:spcAft>
              <a:buClr>
                <a:schemeClr val="lt2"/>
              </a:buClr>
              <a:buSzPts val="1800"/>
              <a:buChar char="•"/>
              <a:defRPr sz="1800"/>
            </a:lvl7pPr>
            <a:lvl8pPr indent="-342900" lvl="7" marL="3657600" algn="l">
              <a:spcBef>
                <a:spcPts val="360"/>
              </a:spcBef>
              <a:spcAft>
                <a:spcPts val="0"/>
              </a:spcAft>
              <a:buClr>
                <a:schemeClr val="lt2"/>
              </a:buClr>
              <a:buSzPts val="1800"/>
              <a:buChar char="•"/>
              <a:defRPr sz="1800"/>
            </a:lvl8pPr>
            <a:lvl9pPr indent="-342900" lvl="8" marL="4114800" algn="l">
              <a:spcBef>
                <a:spcPts val="360"/>
              </a:spcBef>
              <a:spcAft>
                <a:spcPts val="0"/>
              </a:spcAft>
              <a:buClr>
                <a:schemeClr val="lt2"/>
              </a:buClr>
              <a:buSzPts val="1800"/>
              <a:buChar char="•"/>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sp>
        <p:nvSpPr>
          <p:cNvPr id="95" name="Google Shape;95;p25"/>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5"/>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lt2"/>
              </a:buClr>
              <a:buSzPts val="2000"/>
              <a:buNone/>
              <a:defRPr sz="2000"/>
            </a:lvl1pPr>
            <a:lvl2pPr indent="-228600" lvl="1" marL="914400" algn="l">
              <a:spcBef>
                <a:spcPts val="360"/>
              </a:spcBef>
              <a:spcAft>
                <a:spcPts val="0"/>
              </a:spcAft>
              <a:buClr>
                <a:schemeClr val="lt2"/>
              </a:buClr>
              <a:buSzPts val="1800"/>
              <a:buNone/>
              <a:defRPr sz="1800"/>
            </a:lvl2pPr>
            <a:lvl3pPr indent="-228600" lvl="2" marL="1371600" algn="l">
              <a:spcBef>
                <a:spcPts val="320"/>
              </a:spcBef>
              <a:spcAft>
                <a:spcPts val="0"/>
              </a:spcAft>
              <a:buClr>
                <a:schemeClr val="lt2"/>
              </a:buClr>
              <a:buSzPts val="1600"/>
              <a:buNone/>
              <a:defRPr sz="1600"/>
            </a:lvl3pPr>
            <a:lvl4pPr indent="-228600" lvl="3" marL="1828800" algn="l">
              <a:spcBef>
                <a:spcPts val="280"/>
              </a:spcBef>
              <a:spcAft>
                <a:spcPts val="0"/>
              </a:spcAft>
              <a:buClr>
                <a:schemeClr val="lt2"/>
              </a:buClr>
              <a:buSzPts val="1400"/>
              <a:buNone/>
              <a:defRPr sz="1400"/>
            </a:lvl4pPr>
            <a:lvl5pPr indent="-228600" lvl="4" marL="2286000" algn="l">
              <a:spcBef>
                <a:spcPts val="280"/>
              </a:spcBef>
              <a:spcAft>
                <a:spcPts val="0"/>
              </a:spcAft>
              <a:buClr>
                <a:schemeClr val="lt2"/>
              </a:buClr>
              <a:buSzPts val="1400"/>
              <a:buNone/>
              <a:defRPr sz="1400"/>
            </a:lvl5pPr>
            <a:lvl6pPr indent="-228600" lvl="5" marL="2743200" algn="l">
              <a:spcBef>
                <a:spcPts val="280"/>
              </a:spcBef>
              <a:spcAft>
                <a:spcPts val="0"/>
              </a:spcAft>
              <a:buClr>
                <a:schemeClr val="lt2"/>
              </a:buClr>
              <a:buSzPts val="1400"/>
              <a:buNone/>
              <a:defRPr sz="1400"/>
            </a:lvl6pPr>
            <a:lvl7pPr indent="-228600" lvl="6" marL="3200400" algn="l">
              <a:spcBef>
                <a:spcPts val="280"/>
              </a:spcBef>
              <a:spcAft>
                <a:spcPts val="0"/>
              </a:spcAft>
              <a:buClr>
                <a:schemeClr val="lt2"/>
              </a:buClr>
              <a:buSzPts val="1400"/>
              <a:buNone/>
              <a:defRPr sz="1400"/>
            </a:lvl7pPr>
            <a:lvl8pPr indent="-228600" lvl="7" marL="3657600" algn="l">
              <a:spcBef>
                <a:spcPts val="280"/>
              </a:spcBef>
              <a:spcAft>
                <a:spcPts val="0"/>
              </a:spcAft>
              <a:buClr>
                <a:schemeClr val="lt2"/>
              </a:buClr>
              <a:buSzPts val="1400"/>
              <a:buNone/>
              <a:defRPr sz="1400"/>
            </a:lvl8pPr>
            <a:lvl9pPr indent="-228600" lvl="8" marL="4114800" algn="l">
              <a:spcBef>
                <a:spcPts val="280"/>
              </a:spcBef>
              <a:spcAft>
                <a:spcPts val="0"/>
              </a:spcAft>
              <a:buClr>
                <a:schemeClr val="lt2"/>
              </a:buClr>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rof PPT_title" id="51" name="Google Shape;51;p13"/>
          <p:cNvPicPr preferRelativeResize="0"/>
          <p:nvPr/>
        </p:nvPicPr>
        <p:blipFill rotWithShape="1">
          <a:blip r:embed="rId1">
            <a:alphaModFix/>
          </a:blip>
          <a:srcRect b="0" l="0" r="0" t="0"/>
          <a:stretch/>
        </p:blipFill>
        <p:spPr>
          <a:xfrm>
            <a:off x="0" y="0"/>
            <a:ext cx="6859190" cy="5144690"/>
          </a:xfrm>
          <a:prstGeom prst="rect">
            <a:avLst/>
          </a:prstGeom>
          <a:noFill/>
          <a:ln>
            <a:noFill/>
          </a:ln>
        </p:spPr>
      </p:pic>
      <p:sp>
        <p:nvSpPr>
          <p:cNvPr id="52" name="Google Shape;52;p13"/>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2400" u="none" cap="none" strike="noStrike">
                <a:solidFill>
                  <a:srgbClr val="FF8800"/>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rgbClr val="FF8800"/>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rgbClr val="FF8800"/>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rgbClr val="FF8800"/>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rgbClr val="FF8800"/>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rgbClr val="FF8800"/>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rgbClr val="FF8800"/>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rgbClr val="FF8800"/>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rgbClr val="FF8800"/>
                </a:solidFill>
                <a:latin typeface="Arial"/>
                <a:ea typeface="Arial"/>
                <a:cs typeface="Arial"/>
                <a:sym typeface="Arial"/>
              </a:defRPr>
            </a:lvl9pPr>
          </a:lstStyle>
          <a:p/>
        </p:txBody>
      </p:sp>
      <p:sp>
        <p:nvSpPr>
          <p:cNvPr id="53" name="Google Shape;53;p13"/>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lvl1pPr indent="-323850" lvl="0" marL="457200" marR="0" rtl="0" algn="l">
              <a:spcBef>
                <a:spcPts val="300"/>
              </a:spcBef>
              <a:spcAft>
                <a:spcPts val="0"/>
              </a:spcAft>
              <a:buClr>
                <a:schemeClr val="lt2"/>
              </a:buClr>
              <a:buSzPts val="1500"/>
              <a:buFont typeface="Times"/>
              <a:buChar char="•"/>
              <a:defRPr b="0" i="0" sz="1500" u="none" cap="none" strike="noStrike">
                <a:solidFill>
                  <a:schemeClr val="lt2"/>
                </a:solidFill>
                <a:latin typeface="Arial"/>
                <a:ea typeface="Arial"/>
                <a:cs typeface="Arial"/>
                <a:sym typeface="Arial"/>
              </a:defRPr>
            </a:lvl1pPr>
            <a:lvl2pPr indent="-323850" lvl="1" marL="914400" marR="0" rtl="0" algn="l">
              <a:spcBef>
                <a:spcPts val="300"/>
              </a:spcBef>
              <a:spcAft>
                <a:spcPts val="0"/>
              </a:spcAft>
              <a:buClr>
                <a:schemeClr val="lt2"/>
              </a:buClr>
              <a:buSzPts val="1500"/>
              <a:buFont typeface="Times"/>
              <a:buChar char="•"/>
              <a:defRPr b="0" i="0" sz="1500" u="none" cap="none" strike="noStrike">
                <a:solidFill>
                  <a:schemeClr val="lt2"/>
                </a:solidFill>
                <a:latin typeface="Arial"/>
                <a:ea typeface="Arial"/>
                <a:cs typeface="Arial"/>
                <a:sym typeface="Arial"/>
              </a:defRPr>
            </a:lvl2pPr>
            <a:lvl3pPr indent="-323850" lvl="2" marL="1371600" marR="0" rtl="0" algn="l">
              <a:spcBef>
                <a:spcPts val="300"/>
              </a:spcBef>
              <a:spcAft>
                <a:spcPts val="0"/>
              </a:spcAft>
              <a:buClr>
                <a:schemeClr val="lt2"/>
              </a:buClr>
              <a:buSzPts val="1500"/>
              <a:buFont typeface="Times"/>
              <a:buChar char="•"/>
              <a:defRPr b="0" i="0" sz="1500" u="none" cap="none" strike="noStrike">
                <a:solidFill>
                  <a:schemeClr val="lt2"/>
                </a:solidFill>
                <a:latin typeface="Arial"/>
                <a:ea typeface="Arial"/>
                <a:cs typeface="Arial"/>
                <a:sym typeface="Arial"/>
              </a:defRPr>
            </a:lvl3pPr>
            <a:lvl4pPr indent="-323850" lvl="3" marL="1828800" marR="0" rtl="0" algn="l">
              <a:spcBef>
                <a:spcPts val="300"/>
              </a:spcBef>
              <a:spcAft>
                <a:spcPts val="0"/>
              </a:spcAft>
              <a:buClr>
                <a:schemeClr val="lt2"/>
              </a:buClr>
              <a:buSzPts val="1500"/>
              <a:buFont typeface="Times"/>
              <a:buChar char="•"/>
              <a:defRPr b="0" i="0" sz="1500" u="none" cap="none" strike="noStrike">
                <a:solidFill>
                  <a:schemeClr val="lt2"/>
                </a:solidFill>
                <a:latin typeface="Arial"/>
                <a:ea typeface="Arial"/>
                <a:cs typeface="Arial"/>
                <a:sym typeface="Arial"/>
              </a:defRPr>
            </a:lvl4pPr>
            <a:lvl5pPr indent="-323850" lvl="4" marL="2286000" marR="0" rtl="0" algn="l">
              <a:spcBef>
                <a:spcPts val="300"/>
              </a:spcBef>
              <a:spcAft>
                <a:spcPts val="0"/>
              </a:spcAft>
              <a:buClr>
                <a:schemeClr val="lt2"/>
              </a:buClr>
              <a:buSzPts val="1500"/>
              <a:buFont typeface="Times"/>
              <a:buChar char="•"/>
              <a:defRPr b="0" i="0" sz="1500" u="none" cap="none" strike="noStrike">
                <a:solidFill>
                  <a:schemeClr val="lt2"/>
                </a:solidFill>
                <a:latin typeface="Arial"/>
                <a:ea typeface="Arial"/>
                <a:cs typeface="Arial"/>
                <a:sym typeface="Arial"/>
              </a:defRPr>
            </a:lvl5pPr>
            <a:lvl6pPr indent="-323850" lvl="5" marL="2743200" marR="0" rtl="0" algn="l">
              <a:spcBef>
                <a:spcPts val="300"/>
              </a:spcBef>
              <a:spcAft>
                <a:spcPts val="0"/>
              </a:spcAft>
              <a:buClr>
                <a:schemeClr val="lt2"/>
              </a:buClr>
              <a:buSzPts val="1500"/>
              <a:buFont typeface="Times"/>
              <a:buChar char="•"/>
              <a:defRPr b="0" i="0" sz="1500" u="none" cap="none" strike="noStrike">
                <a:solidFill>
                  <a:schemeClr val="lt2"/>
                </a:solidFill>
                <a:latin typeface="Arial"/>
                <a:ea typeface="Arial"/>
                <a:cs typeface="Arial"/>
                <a:sym typeface="Arial"/>
              </a:defRPr>
            </a:lvl6pPr>
            <a:lvl7pPr indent="-323850" lvl="6" marL="3200400" marR="0" rtl="0" algn="l">
              <a:spcBef>
                <a:spcPts val="300"/>
              </a:spcBef>
              <a:spcAft>
                <a:spcPts val="0"/>
              </a:spcAft>
              <a:buClr>
                <a:schemeClr val="lt2"/>
              </a:buClr>
              <a:buSzPts val="1500"/>
              <a:buFont typeface="Times"/>
              <a:buChar char="•"/>
              <a:defRPr b="0" i="0" sz="1500" u="none" cap="none" strike="noStrike">
                <a:solidFill>
                  <a:schemeClr val="lt2"/>
                </a:solidFill>
                <a:latin typeface="Arial"/>
                <a:ea typeface="Arial"/>
                <a:cs typeface="Arial"/>
                <a:sym typeface="Arial"/>
              </a:defRPr>
            </a:lvl7pPr>
            <a:lvl8pPr indent="-323850" lvl="7" marL="3657600" marR="0" rtl="0" algn="l">
              <a:spcBef>
                <a:spcPts val="300"/>
              </a:spcBef>
              <a:spcAft>
                <a:spcPts val="0"/>
              </a:spcAft>
              <a:buClr>
                <a:schemeClr val="lt2"/>
              </a:buClr>
              <a:buSzPts val="1500"/>
              <a:buFont typeface="Times"/>
              <a:buChar char="•"/>
              <a:defRPr b="0" i="0" sz="1500" u="none" cap="none" strike="noStrike">
                <a:solidFill>
                  <a:schemeClr val="lt2"/>
                </a:solidFill>
                <a:latin typeface="Arial"/>
                <a:ea typeface="Arial"/>
                <a:cs typeface="Arial"/>
                <a:sym typeface="Arial"/>
              </a:defRPr>
            </a:lvl8pPr>
            <a:lvl9pPr indent="-323850" lvl="8" marL="4114800" marR="0" rtl="0" algn="l">
              <a:spcBef>
                <a:spcPts val="300"/>
              </a:spcBef>
              <a:spcAft>
                <a:spcPts val="0"/>
              </a:spcAft>
              <a:buClr>
                <a:schemeClr val="lt2"/>
              </a:buClr>
              <a:buSzPts val="1500"/>
              <a:buFont typeface="Times"/>
              <a:buChar char="•"/>
              <a:defRPr b="0" i="0" sz="1500" u="none" cap="none" strike="noStrike">
                <a:solidFill>
                  <a:schemeClr val="lt2"/>
                </a:solidFill>
                <a:latin typeface="Arial"/>
                <a:ea typeface="Arial"/>
                <a:cs typeface="Arial"/>
                <a:sym typeface="Arial"/>
              </a:defRPr>
            </a:lvl9pPr>
          </a:lstStyle>
          <a:p/>
        </p:txBody>
      </p:sp>
      <p:sp>
        <p:nvSpPr>
          <p:cNvPr id="54" name="Google Shape;54;p13"/>
          <p:cNvSpPr txBox="1"/>
          <p:nvPr/>
        </p:nvSpPr>
        <p:spPr>
          <a:xfrm>
            <a:off x="152400" y="4857750"/>
            <a:ext cx="1524000" cy="160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2"/>
              </a:buClr>
              <a:buSzPts val="800"/>
              <a:buFont typeface="Arial"/>
              <a:buNone/>
            </a:pPr>
            <a:fld id="{00000000-1234-1234-1234-123412341234}" type="slidenum">
              <a:rPr b="0" i="0" lang="en" sz="800" u="none" cap="none" strike="noStrike">
                <a:solidFill>
                  <a:schemeClr val="lt2"/>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7.jpg"/><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www.alleycat.org/page.aspx?pid=45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62.jpg"/><Relationship Id="rId4" Type="http://schemas.openxmlformats.org/officeDocument/2006/relationships/image" Target="../media/image5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5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5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5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7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6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6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8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75.jpg"/><Relationship Id="rId4" Type="http://schemas.openxmlformats.org/officeDocument/2006/relationships/image" Target="../media/image6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6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6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66.jpg"/><Relationship Id="rId4" Type="http://schemas.openxmlformats.org/officeDocument/2006/relationships/image" Target="../media/image82.jpg"/><Relationship Id="rId5" Type="http://schemas.openxmlformats.org/officeDocument/2006/relationships/image" Target="../media/image73.jpg"/><Relationship Id="rId6" Type="http://schemas.openxmlformats.org/officeDocument/2006/relationships/image" Target="../media/image7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80.png"/><Relationship Id="rId4" Type="http://schemas.openxmlformats.org/officeDocument/2006/relationships/image" Target="../media/image86.png"/><Relationship Id="rId5"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7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7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7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93.jpg"/><Relationship Id="rId4" Type="http://schemas.openxmlformats.org/officeDocument/2006/relationships/image" Target="../media/image78.jpg"/><Relationship Id="rId5"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102.jpg"/><Relationship Id="rId4" Type="http://schemas.openxmlformats.org/officeDocument/2006/relationships/image" Target="../media/image90.jpg"/><Relationship Id="rId5" Type="http://schemas.openxmlformats.org/officeDocument/2006/relationships/image" Target="../media/image85.png"/><Relationship Id="rId6"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8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8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04.png"/><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9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9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97.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1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0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96.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9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100.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6.xml"/><Relationship Id="rId3" Type="http://schemas.openxmlformats.org/officeDocument/2006/relationships/image" Target="../media/image98.png"/><Relationship Id="rId4" Type="http://schemas.openxmlformats.org/officeDocument/2006/relationships/image" Target="../media/image108.png"/><Relationship Id="rId9" Type="http://schemas.openxmlformats.org/officeDocument/2006/relationships/image" Target="../media/image99.jpg"/><Relationship Id="rId5" Type="http://schemas.openxmlformats.org/officeDocument/2006/relationships/image" Target="../media/image101.jpg"/><Relationship Id="rId6" Type="http://schemas.openxmlformats.org/officeDocument/2006/relationships/image" Target="../media/image109.jpg"/><Relationship Id="rId7" Type="http://schemas.openxmlformats.org/officeDocument/2006/relationships/image" Target="../media/image111.jpg"/><Relationship Id="rId8" Type="http://schemas.openxmlformats.org/officeDocument/2006/relationships/image" Target="../media/image106.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10.jpg"/><Relationship Id="rId4" Type="http://schemas.openxmlformats.org/officeDocument/2006/relationships/hyperlink" Target="mailto:stephanie.janeczko@aspca.org"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0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6"/>
          <p:cNvSpPr txBox="1"/>
          <p:nvPr/>
        </p:nvSpPr>
        <p:spPr>
          <a:xfrm>
            <a:off x="451250" y="4071300"/>
            <a:ext cx="73152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2800"/>
              <a:buFont typeface="Cambria"/>
              <a:buNone/>
            </a:pPr>
            <a:r>
              <a:t/>
            </a:r>
            <a:endParaRPr sz="2800">
              <a:solidFill>
                <a:schemeClr val="lt2"/>
              </a:solidFill>
              <a:latin typeface="Cambria"/>
              <a:ea typeface="Cambria"/>
              <a:cs typeface="Cambria"/>
              <a:sym typeface="Cambria"/>
            </a:endParaRPr>
          </a:p>
          <a:p>
            <a:pPr indent="0" lvl="0" marL="0" marR="0" rtl="0" algn="ctr">
              <a:lnSpc>
                <a:spcPct val="100000"/>
              </a:lnSpc>
              <a:spcBef>
                <a:spcPts val="0"/>
              </a:spcBef>
              <a:spcAft>
                <a:spcPts val="0"/>
              </a:spcAft>
              <a:buClr>
                <a:schemeClr val="lt2"/>
              </a:buClr>
              <a:buSzPts val="2800"/>
              <a:buFont typeface="Cambria"/>
              <a:buNone/>
            </a:pPr>
            <a:r>
              <a:rPr lang="en">
                <a:solidFill>
                  <a:schemeClr val="lt2"/>
                </a:solidFill>
                <a:latin typeface="Cambria"/>
                <a:ea typeface="Cambria"/>
                <a:cs typeface="Cambria"/>
                <a:sym typeface="Cambria"/>
              </a:rPr>
              <a:t>Credit to: </a:t>
            </a:r>
            <a:r>
              <a:rPr b="0" i="0" lang="en" u="none" cap="none" strike="noStrike">
                <a:solidFill>
                  <a:schemeClr val="lt2"/>
                </a:solidFill>
                <a:latin typeface="Cambria"/>
                <a:ea typeface="Cambria"/>
                <a:cs typeface="Cambria"/>
                <a:sym typeface="Cambria"/>
              </a:rPr>
              <a:t>Stephanie Janeczko, DVM, MS, DABVP, CAWA</a:t>
            </a:r>
            <a:endParaRPr b="0" i="0" u="none">
              <a:solidFill>
                <a:schemeClr val="lt2"/>
              </a:solidFill>
              <a:latin typeface="Cambria"/>
              <a:ea typeface="Cambria"/>
              <a:cs typeface="Cambria"/>
              <a:sym typeface="Cambria"/>
            </a:endParaRPr>
          </a:p>
        </p:txBody>
      </p:sp>
      <p:sp>
        <p:nvSpPr>
          <p:cNvPr id="102" name="Google Shape;102;p26"/>
          <p:cNvSpPr txBox="1"/>
          <p:nvPr/>
        </p:nvSpPr>
        <p:spPr>
          <a:xfrm>
            <a:off x="990600" y="174700"/>
            <a:ext cx="68580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8800"/>
              </a:buClr>
              <a:buSzPts val="5000"/>
              <a:buFont typeface="Cambria"/>
              <a:buNone/>
            </a:pPr>
            <a:r>
              <a:rPr b="1" i="0" lang="en" sz="5000" u="none">
                <a:solidFill>
                  <a:srgbClr val="FF8800"/>
                </a:solidFill>
                <a:latin typeface="Cambria"/>
                <a:ea typeface="Cambria"/>
                <a:cs typeface="Cambria"/>
                <a:sym typeface="Cambria"/>
              </a:rPr>
              <a:t>Feral Cats &amp; TNR</a:t>
            </a:r>
            <a:endParaRPr/>
          </a:p>
          <a:p>
            <a:pPr indent="0" lvl="0" marL="0" marR="0" rtl="0" algn="l">
              <a:lnSpc>
                <a:spcPct val="100000"/>
              </a:lnSpc>
              <a:spcBef>
                <a:spcPts val="0"/>
              </a:spcBef>
              <a:spcAft>
                <a:spcPts val="0"/>
              </a:spcAft>
              <a:buNone/>
            </a:pPr>
            <a:r>
              <a:t/>
            </a:r>
            <a:endParaRPr b="1" i="0" sz="5000" u="none">
              <a:solidFill>
                <a:srgbClr val="FF8800"/>
              </a:solidFill>
              <a:latin typeface="Cambria"/>
              <a:ea typeface="Cambria"/>
              <a:cs typeface="Cambria"/>
              <a:sym typeface="Cambria"/>
            </a:endParaRPr>
          </a:p>
        </p:txBody>
      </p:sp>
      <p:pic>
        <p:nvPicPr>
          <p:cNvPr descr="feral-cat" id="103" name="Google Shape;103;p26"/>
          <p:cNvPicPr preferRelativeResize="0"/>
          <p:nvPr/>
        </p:nvPicPr>
        <p:blipFill rotWithShape="1">
          <a:blip r:embed="rId3">
            <a:alphaModFix/>
          </a:blip>
          <a:srcRect b="0" l="0" r="0" t="0"/>
          <a:stretch/>
        </p:blipFill>
        <p:spPr>
          <a:xfrm>
            <a:off x="2590800" y="1428750"/>
            <a:ext cx="3036094" cy="1928813"/>
          </a:xfrm>
          <a:prstGeom prst="rect">
            <a:avLst/>
          </a:prstGeom>
          <a:noFill/>
          <a:ln cap="flat" cmpd="sng" w="38100">
            <a:solidFill>
              <a:schemeClr val="dk1"/>
            </a:solidFill>
            <a:prstDash val="solid"/>
            <a:miter lim="800000"/>
            <a:headEnd len="sm" w="sm" type="none"/>
            <a:tailEnd len="sm" w="sm" type="none"/>
          </a:ln>
        </p:spPr>
      </p:pic>
      <p:sp>
        <p:nvSpPr>
          <p:cNvPr id="104" name="Google Shape;104;p26"/>
          <p:cNvSpPr txBox="1"/>
          <p:nvPr/>
        </p:nvSpPr>
        <p:spPr>
          <a:xfrm>
            <a:off x="3297050" y="3603700"/>
            <a:ext cx="2153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2"/>
                </a:solidFill>
                <a:latin typeface="Cambria"/>
                <a:ea typeface="Cambria"/>
                <a:cs typeface="Cambria"/>
                <a:sym typeface="Cambria"/>
              </a:rPr>
              <a:t>Lizhu Li</a:t>
            </a:r>
            <a:endParaRPr b="1" sz="2700">
              <a:solidFill>
                <a:schemeClr val="lt2"/>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4000"/>
              <a:buFont typeface="Cambria"/>
              <a:buNone/>
            </a:pPr>
            <a:r>
              <a:rPr b="1" i="0" lang="en" sz="4000" u="none" cap="none" strike="noStrike">
                <a:solidFill>
                  <a:srgbClr val="FF8800"/>
                </a:solidFill>
                <a:latin typeface="Cambria"/>
                <a:ea typeface="Cambria"/>
                <a:cs typeface="Cambria"/>
                <a:sym typeface="Cambria"/>
              </a:rPr>
              <a:t>What is a feral cat?</a:t>
            </a:r>
            <a:endParaRPr/>
          </a:p>
        </p:txBody>
      </p:sp>
      <p:sp>
        <p:nvSpPr>
          <p:cNvPr id="171" name="Google Shape;171;p35"/>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52400" lvl="0" marL="111125" marR="0" rtl="0" algn="l">
              <a:lnSpc>
                <a:spcPct val="100000"/>
              </a:lnSpc>
              <a:spcBef>
                <a:spcPts val="0"/>
              </a:spcBef>
              <a:spcAft>
                <a:spcPts val="0"/>
              </a:spcAft>
              <a:buClr>
                <a:schemeClr val="lt2"/>
              </a:buClr>
              <a:buSzPts val="2400"/>
              <a:buFont typeface="Times"/>
              <a:buChar char="•"/>
            </a:pPr>
            <a:r>
              <a:rPr b="0" i="0" lang="en" sz="2400" u="none" cap="none" strike="noStrike">
                <a:solidFill>
                  <a:schemeClr val="lt2"/>
                </a:solidFill>
                <a:latin typeface="Cambria"/>
                <a:ea typeface="Cambria"/>
                <a:cs typeface="Cambria"/>
                <a:sym typeface="Cambria"/>
              </a:rPr>
              <a:t>Continuum of life-styles</a:t>
            </a:r>
            <a:endParaRPr/>
          </a:p>
        </p:txBody>
      </p:sp>
      <p:pic>
        <p:nvPicPr>
          <p:cNvPr id="172" name="Google Shape;172;p35"/>
          <p:cNvPicPr preferRelativeResize="0"/>
          <p:nvPr/>
        </p:nvPicPr>
        <p:blipFill rotWithShape="1">
          <a:blip r:embed="rId3">
            <a:alphaModFix/>
          </a:blip>
          <a:srcRect b="0" l="0" r="0" t="0"/>
          <a:stretch/>
        </p:blipFill>
        <p:spPr>
          <a:xfrm>
            <a:off x="762000" y="1485900"/>
            <a:ext cx="5429250" cy="3314700"/>
          </a:xfrm>
          <a:prstGeom prst="rect">
            <a:avLst/>
          </a:prstGeom>
          <a:noFill/>
          <a:ln>
            <a:noFill/>
          </a:ln>
        </p:spPr>
      </p:pic>
      <p:sp>
        <p:nvSpPr>
          <p:cNvPr id="173" name="Google Shape;173;p35"/>
          <p:cNvSpPr txBox="1"/>
          <p:nvPr/>
        </p:nvSpPr>
        <p:spPr>
          <a:xfrm>
            <a:off x="1524000" y="5067375"/>
            <a:ext cx="6400800" cy="307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FF8800"/>
              </a:buClr>
              <a:buSzPts val="1400"/>
              <a:buFont typeface="Arial"/>
              <a:buNone/>
            </a:pPr>
            <a:r>
              <a:rPr b="1" i="1" lang="en" sz="1400" u="none">
                <a:solidFill>
                  <a:srgbClr val="FF8800"/>
                </a:solidFill>
                <a:latin typeface="Arial"/>
                <a:ea typeface="Arial"/>
                <a:cs typeface="Arial"/>
                <a:sym typeface="Arial"/>
              </a:rPr>
              <a:t>Credit: Jesse Oldham, ASPCA</a:t>
            </a:r>
            <a:endParaRPr/>
          </a:p>
        </p:txBody>
      </p:sp>
      <p:pic>
        <p:nvPicPr>
          <p:cNvPr descr="singapura kitten" id="174" name="Google Shape;174;p35"/>
          <p:cNvPicPr preferRelativeResize="0"/>
          <p:nvPr/>
        </p:nvPicPr>
        <p:blipFill rotWithShape="1">
          <a:blip r:embed="rId4">
            <a:alphaModFix/>
          </a:blip>
          <a:srcRect b="0" l="0" r="0" t="0"/>
          <a:stretch/>
        </p:blipFill>
        <p:spPr>
          <a:xfrm>
            <a:off x="6858000" y="3257550"/>
            <a:ext cx="1509712" cy="1379934"/>
          </a:xfrm>
          <a:prstGeom prst="rect">
            <a:avLst/>
          </a:prstGeom>
          <a:noFill/>
          <a:ln cap="flat" cmpd="sng" w="38100">
            <a:solidFill>
              <a:srgbClr val="FF8800"/>
            </a:solidFill>
            <a:prstDash val="solid"/>
            <a:miter lim="800000"/>
            <a:headEnd len="sm" w="sm" type="none"/>
            <a:tailEnd len="sm" w="sm" type="none"/>
          </a:ln>
        </p:spPr>
      </p:pic>
      <p:pic>
        <p:nvPicPr>
          <p:cNvPr descr="alleycat2_a" id="175" name="Google Shape;175;p35"/>
          <p:cNvPicPr preferRelativeResize="0"/>
          <p:nvPr/>
        </p:nvPicPr>
        <p:blipFill rotWithShape="1">
          <a:blip r:embed="rId5">
            <a:alphaModFix/>
          </a:blip>
          <a:srcRect b="0" l="0" r="0" t="0"/>
          <a:stretch/>
        </p:blipFill>
        <p:spPr>
          <a:xfrm>
            <a:off x="457200" y="1428750"/>
            <a:ext cx="1543050" cy="1352550"/>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810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What to do with feral cats?</a:t>
            </a:r>
            <a:endParaRPr/>
          </a:p>
        </p:txBody>
      </p:sp>
      <p:sp>
        <p:nvSpPr>
          <p:cNvPr id="181" name="Google Shape;181;p36"/>
          <p:cNvSpPr txBox="1"/>
          <p:nvPr>
            <p:ph idx="1" type="body"/>
          </p:nvPr>
        </p:nvSpPr>
        <p:spPr>
          <a:xfrm>
            <a:off x="533400" y="857250"/>
            <a:ext cx="7772400" cy="3600450"/>
          </a:xfrm>
          <a:prstGeom prst="rect">
            <a:avLst/>
          </a:prstGeom>
          <a:noFill/>
          <a:ln>
            <a:noFill/>
          </a:ln>
        </p:spPr>
        <p:txBody>
          <a:bodyPr anchorCtr="0" anchor="t" bIns="45700" lIns="91425" spcFirstLastPara="1" rIns="91425" wrap="square" tIns="45700">
            <a:noAutofit/>
          </a:bodyPr>
          <a:lstStyle/>
          <a:p>
            <a:pPr indent="-127000" lvl="0" marL="111125"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No one approach is perfect or right for every situation</a:t>
            </a:r>
            <a:endParaRPr sz="1100"/>
          </a:p>
          <a:p>
            <a:pPr indent="-34925" lvl="0" marL="111125" rtl="0" algn="l">
              <a:lnSpc>
                <a:spcPct val="100000"/>
              </a:lnSpc>
              <a:spcBef>
                <a:spcPts val="240"/>
              </a:spcBef>
              <a:spcAft>
                <a:spcPts val="0"/>
              </a:spcAft>
              <a:buClr>
                <a:schemeClr val="lt2"/>
              </a:buClr>
              <a:buSzPts val="1200"/>
              <a:buFont typeface="Times"/>
              <a:buNone/>
            </a:pPr>
            <a:r>
              <a:t/>
            </a:r>
            <a:endParaRPr b="0" i="0" sz="800" u="none">
              <a:solidFill>
                <a:schemeClr val="lt2"/>
              </a:solidFill>
              <a:latin typeface="Cambria"/>
              <a:ea typeface="Cambria"/>
              <a:cs typeface="Cambria"/>
              <a:sym typeface="Cambria"/>
            </a:endParaRPr>
          </a:p>
          <a:p>
            <a:pPr indent="-127000" lvl="0" marL="111125" rtl="0" algn="l">
              <a:lnSpc>
                <a:spcPct val="100000"/>
              </a:lnSpc>
              <a:spcBef>
                <a:spcPts val="48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Need to consider public perception, available resources, climate, magnitude of the problem</a:t>
            </a:r>
            <a:endParaRPr sz="1100"/>
          </a:p>
          <a:p>
            <a:pPr indent="-34925" lvl="0" marL="111125" rtl="0" algn="l">
              <a:lnSpc>
                <a:spcPct val="100000"/>
              </a:lnSpc>
              <a:spcBef>
                <a:spcPts val="240"/>
              </a:spcBef>
              <a:spcAft>
                <a:spcPts val="0"/>
              </a:spcAft>
              <a:buClr>
                <a:schemeClr val="lt2"/>
              </a:buClr>
              <a:buSzPts val="1200"/>
              <a:buFont typeface="Times"/>
              <a:buNone/>
            </a:pPr>
            <a:r>
              <a:t/>
            </a:r>
            <a:endParaRPr b="0" i="0" sz="800" u="none">
              <a:solidFill>
                <a:schemeClr val="lt2"/>
              </a:solidFill>
              <a:latin typeface="Cambria"/>
              <a:ea typeface="Cambria"/>
              <a:cs typeface="Cambria"/>
              <a:sym typeface="Cambria"/>
            </a:endParaRPr>
          </a:p>
          <a:p>
            <a:pPr indent="-127000" lvl="0" marL="111125" rtl="0" algn="l">
              <a:lnSpc>
                <a:spcPct val="100000"/>
              </a:lnSpc>
              <a:spcBef>
                <a:spcPts val="48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Comprehensive, multi-faceted programs most likely to succeed</a:t>
            </a:r>
            <a:endParaRPr sz="1100"/>
          </a:p>
          <a:p>
            <a:pPr indent="-107950" lvl="1" marL="341312" rtl="0" algn="l">
              <a:lnSpc>
                <a:spcPct val="100000"/>
              </a:lnSpc>
              <a:spcBef>
                <a:spcPts val="42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Improve cats’ welfare</a:t>
            </a:r>
            <a:endParaRPr sz="1100"/>
          </a:p>
          <a:p>
            <a:pPr indent="-107950" lvl="1" marL="341312" rtl="0" algn="l">
              <a:lnSpc>
                <a:spcPct val="100000"/>
              </a:lnSpc>
              <a:spcBef>
                <a:spcPts val="42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Protect public health</a:t>
            </a:r>
            <a:endParaRPr sz="1100"/>
          </a:p>
          <a:p>
            <a:pPr indent="-107950" lvl="1" marL="341312" rtl="0" algn="l">
              <a:lnSpc>
                <a:spcPct val="100000"/>
              </a:lnSpc>
              <a:spcBef>
                <a:spcPts val="42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Reduce nuisance complaints</a:t>
            </a:r>
            <a:endParaRPr sz="1100"/>
          </a:p>
          <a:p>
            <a:pPr indent="-107950" lvl="1" marL="341312" rtl="0" algn="l">
              <a:lnSpc>
                <a:spcPct val="100000"/>
              </a:lnSpc>
              <a:spcBef>
                <a:spcPts val="42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Safeguard the ecosystem, reduce                                         environmental concerns</a:t>
            </a:r>
            <a:endParaRPr sz="1100"/>
          </a:p>
          <a:p>
            <a:pPr indent="-107950" lvl="1" marL="341312" rtl="0" algn="l">
              <a:lnSpc>
                <a:spcPct val="100000"/>
              </a:lnSpc>
              <a:spcBef>
                <a:spcPts val="42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Reduce shelter intake, euthanasia</a:t>
            </a:r>
            <a:endParaRPr sz="1100"/>
          </a:p>
        </p:txBody>
      </p:sp>
      <p:pic>
        <p:nvPicPr>
          <p:cNvPr id="182" name="Google Shape;182;p36"/>
          <p:cNvPicPr preferRelativeResize="0"/>
          <p:nvPr/>
        </p:nvPicPr>
        <p:blipFill rotWithShape="1">
          <a:blip r:embed="rId3">
            <a:alphaModFix/>
          </a:blip>
          <a:srcRect b="0" l="0" r="0" t="0"/>
          <a:stretch/>
        </p:blipFill>
        <p:spPr>
          <a:xfrm>
            <a:off x="5105400" y="2653903"/>
            <a:ext cx="2743200" cy="1968103"/>
          </a:xfrm>
          <a:prstGeom prst="rect">
            <a:avLst/>
          </a:prstGeom>
          <a:noFill/>
          <a:ln>
            <a:noFill/>
          </a:ln>
        </p:spPr>
      </p:pic>
      <p:sp>
        <p:nvSpPr>
          <p:cNvPr id="183" name="Google Shape;183;p36"/>
          <p:cNvSpPr txBox="1"/>
          <p:nvPr/>
        </p:nvSpPr>
        <p:spPr>
          <a:xfrm>
            <a:off x="4953000" y="2628900"/>
            <a:ext cx="3886200" cy="2057400"/>
          </a:xfrm>
          <a:prstGeom prst="rect">
            <a:avLst/>
          </a:prstGeom>
          <a:noFill/>
          <a:ln cap="flat" cmpd="sng" w="9525">
            <a:solidFill>
              <a:srgbClr val="FF8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381000" y="1714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100"/>
              <a:buFont typeface="Cambria"/>
              <a:buNone/>
            </a:pPr>
            <a:r>
              <a:rPr b="1" i="0" lang="en" sz="3100" u="none">
                <a:solidFill>
                  <a:srgbClr val="FF8800"/>
                </a:solidFill>
                <a:latin typeface="Cambria"/>
                <a:ea typeface="Cambria"/>
                <a:cs typeface="Cambria"/>
                <a:sym typeface="Cambria"/>
              </a:rPr>
              <a:t>Don’t discount public perception of ferals</a:t>
            </a:r>
            <a:endParaRPr/>
          </a:p>
        </p:txBody>
      </p:sp>
      <p:sp>
        <p:nvSpPr>
          <p:cNvPr id="189" name="Google Shape;189;p37"/>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33350" lvl="0" marL="111125" rtl="0" algn="l">
              <a:lnSpc>
                <a:spcPct val="100000"/>
              </a:lnSpc>
              <a:spcBef>
                <a:spcPts val="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Range of opinions on free-roaming cats – beloved companions to vermin</a:t>
            </a:r>
            <a:endParaRPr sz="1200"/>
          </a:p>
          <a:p>
            <a:pPr indent="-133350" lvl="0" marL="111125" rtl="0" algn="l">
              <a:lnSpc>
                <a:spcPct val="100000"/>
              </a:lnSpc>
              <a:spcBef>
                <a:spcPts val="48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As many as 20% feed outdoor cats</a:t>
            </a:r>
            <a:endParaRPr sz="1200"/>
          </a:p>
          <a:p>
            <a:pPr indent="-133350" lvl="0" marL="111125" rtl="0" algn="l">
              <a:lnSpc>
                <a:spcPct val="100000"/>
              </a:lnSpc>
              <a:spcBef>
                <a:spcPts val="48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Some are active TNR participants</a:t>
            </a:r>
            <a:endParaRPr sz="1200"/>
          </a:p>
          <a:p>
            <a:pPr indent="-133350" lvl="0" marL="111125" rtl="0" algn="l">
              <a:lnSpc>
                <a:spcPct val="100000"/>
              </a:lnSpc>
              <a:spcBef>
                <a:spcPts val="48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Others view cats as a nuisance to be eliminated</a:t>
            </a:r>
            <a:endParaRPr sz="1200"/>
          </a:p>
          <a:p>
            <a:pPr indent="-120650" lvl="1" marL="341312" rtl="0" algn="l">
              <a:lnSpc>
                <a:spcPct val="100000"/>
              </a:lnSpc>
              <a:spcBef>
                <a:spcPts val="44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2005 move to legalize cat hunting in Wisconsin</a:t>
            </a:r>
            <a:endParaRPr sz="1200"/>
          </a:p>
          <a:p>
            <a:pPr indent="-120650" lvl="1" marL="341312" rtl="0" algn="l">
              <a:lnSpc>
                <a:spcPct val="100000"/>
              </a:lnSpc>
              <a:spcBef>
                <a:spcPts val="44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2008 bounty of $5/cat in Iowa town</a:t>
            </a:r>
            <a:endParaRPr sz="1200"/>
          </a:p>
          <a:p>
            <a:pPr indent="0" lvl="1" marL="341312" rtl="0" algn="l">
              <a:lnSpc>
                <a:spcPct val="100000"/>
              </a:lnSpc>
              <a:spcBef>
                <a:spcPts val="440"/>
              </a:spcBef>
              <a:spcAft>
                <a:spcPts val="0"/>
              </a:spcAft>
              <a:buClr>
                <a:schemeClr val="lt2"/>
              </a:buClr>
              <a:buSzPts val="2200"/>
              <a:buFont typeface="Times"/>
              <a:buNone/>
            </a:pPr>
            <a:r>
              <a:t/>
            </a:r>
            <a:endParaRPr b="0" i="0" sz="1900" u="none">
              <a:solidFill>
                <a:schemeClr val="lt2"/>
              </a:solidFill>
              <a:latin typeface="Cambria"/>
              <a:ea typeface="Cambria"/>
              <a:cs typeface="Cambria"/>
              <a:sym typeface="Cambria"/>
            </a:endParaRPr>
          </a:p>
          <a:p>
            <a:pPr indent="-133350" lvl="0" marL="111125" rtl="0" algn="l">
              <a:lnSpc>
                <a:spcPct val="100000"/>
              </a:lnSpc>
              <a:spcBef>
                <a:spcPts val="48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Any plan to manage free-roaming cats must consider public opinion</a:t>
            </a:r>
            <a:endParaRPr sz="1200"/>
          </a:p>
          <a:p>
            <a:pPr indent="0" lvl="0" marL="111125" rtl="0" algn="l">
              <a:spcBef>
                <a:spcPts val="480"/>
              </a:spcBef>
              <a:spcAft>
                <a:spcPts val="0"/>
              </a:spcAft>
              <a:buClr>
                <a:schemeClr val="lt2"/>
              </a:buClr>
              <a:buSzPts val="2400"/>
              <a:buNone/>
            </a:pPr>
            <a:r>
              <a:t/>
            </a:r>
            <a:endParaRPr b="0" i="0" sz="2100" u="none">
              <a:solidFill>
                <a:schemeClr val="lt2"/>
              </a:solidFill>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Cambria"/>
              <a:buNone/>
            </a:pPr>
            <a:r>
              <a:rPr b="1" i="0" lang="en" sz="3500" u="none" cap="none" strike="noStrike">
                <a:solidFill>
                  <a:srgbClr val="FF8800"/>
                </a:solidFill>
                <a:latin typeface="Cambria"/>
                <a:ea typeface="Cambria"/>
                <a:cs typeface="Cambria"/>
                <a:sym typeface="Cambria"/>
              </a:rPr>
              <a:t>AAFP Position statement</a:t>
            </a:r>
            <a:endParaRPr/>
          </a:p>
        </p:txBody>
      </p:sp>
      <p:sp>
        <p:nvSpPr>
          <p:cNvPr id="195" name="Google Shape;195;p38"/>
          <p:cNvSpPr txBox="1"/>
          <p:nvPr>
            <p:ph idx="4294967295" type="body"/>
          </p:nvPr>
        </p:nvSpPr>
        <p:spPr>
          <a:xfrm>
            <a:off x="457200" y="971550"/>
            <a:ext cx="8229600" cy="3600450"/>
          </a:xfrm>
          <a:prstGeom prst="rect">
            <a:avLst/>
          </a:prstGeom>
          <a:noFill/>
          <a:ln>
            <a:noFill/>
          </a:ln>
        </p:spPr>
        <p:txBody>
          <a:bodyPr anchorCtr="0" anchor="t" bIns="45700" lIns="91425" spcFirstLastPara="1" rIns="91425" wrap="square" tIns="45700">
            <a:noAutofit/>
          </a:bodyPr>
          <a:lstStyle/>
          <a:p>
            <a:pPr indent="-114300" lvl="0" marL="111125" marR="0" rtl="0" algn="l">
              <a:lnSpc>
                <a:spcPct val="90000"/>
              </a:lnSpc>
              <a:spcBef>
                <a:spcPts val="0"/>
              </a:spcBef>
              <a:spcAft>
                <a:spcPts val="0"/>
              </a:spcAft>
              <a:buClr>
                <a:schemeClr val="lt2"/>
              </a:buClr>
              <a:buSzPts val="1800"/>
              <a:buFont typeface="Times"/>
              <a:buChar char="•"/>
            </a:pPr>
            <a:r>
              <a:rPr b="0" i="0" lang="en" sz="1800" u="none" cap="none" strike="noStrike">
                <a:solidFill>
                  <a:schemeClr val="lt2"/>
                </a:solidFill>
                <a:latin typeface="Cambria"/>
                <a:ea typeface="Cambria"/>
                <a:cs typeface="Cambria"/>
                <a:sym typeface="Cambria"/>
              </a:rPr>
              <a:t>The American Association of Feline Practitioners (AAFP) supports the welfare of all cats, and strongly supports public education and efforts to </a:t>
            </a:r>
            <a:r>
              <a:rPr b="0" i="0" lang="en" sz="1800" u="none" cap="none" strike="noStrike">
                <a:solidFill>
                  <a:srgbClr val="FF8800"/>
                </a:solidFill>
                <a:latin typeface="Cambria"/>
                <a:ea typeface="Cambria"/>
                <a:cs typeface="Cambria"/>
                <a:sym typeface="Cambria"/>
              </a:rPr>
              <a:t>promote responsible care of unowned, abandoned, and feral cats</a:t>
            </a:r>
            <a:r>
              <a:rPr b="0" i="0" lang="en" sz="1800" u="none" cap="none" strike="noStrike">
                <a:solidFill>
                  <a:schemeClr val="lt2"/>
                </a:solidFill>
                <a:latin typeface="Cambria"/>
                <a:ea typeface="Cambria"/>
                <a:cs typeface="Cambria"/>
                <a:sym typeface="Cambria"/>
              </a:rPr>
              <a:t>… Ignoring this population has implications for the welfare of the cats themselves, public health, wildlife and ecosystems. </a:t>
            </a:r>
            <a:endParaRPr sz="1100"/>
          </a:p>
          <a:p>
            <a:pPr indent="-114300" lvl="0" marL="111125" marR="0" rtl="0" algn="l">
              <a:lnSpc>
                <a:spcPct val="100000"/>
              </a:lnSpc>
              <a:spcBef>
                <a:spcPts val="440"/>
              </a:spcBef>
              <a:spcAft>
                <a:spcPts val="0"/>
              </a:spcAft>
              <a:buClr>
                <a:schemeClr val="lt2"/>
              </a:buClr>
              <a:buSzPts val="1800"/>
              <a:buFont typeface="Times"/>
              <a:buChar char="•"/>
            </a:pPr>
            <a:r>
              <a:rPr b="0" i="0" lang="en" sz="1800" u="none" cap="none" strike="noStrike">
                <a:solidFill>
                  <a:schemeClr val="lt2"/>
                </a:solidFill>
                <a:latin typeface="Cambria"/>
                <a:ea typeface="Cambria"/>
                <a:cs typeface="Cambria"/>
                <a:sym typeface="Cambria"/>
              </a:rPr>
              <a:t>The public, wildlife, and feline (populations) stand to </a:t>
            </a:r>
            <a:r>
              <a:rPr b="0" i="0" lang="en" sz="1800" u="none" cap="none" strike="noStrike">
                <a:solidFill>
                  <a:srgbClr val="FF8800"/>
                </a:solidFill>
                <a:latin typeface="Cambria"/>
                <a:ea typeface="Cambria"/>
                <a:cs typeface="Cambria"/>
                <a:sym typeface="Cambria"/>
              </a:rPr>
              <a:t>benefit from the reduction in population</a:t>
            </a:r>
            <a:r>
              <a:rPr b="0" i="0" lang="en" sz="1800" u="none" cap="none" strike="noStrike">
                <a:solidFill>
                  <a:schemeClr val="lt2"/>
                </a:solidFill>
                <a:latin typeface="Cambria"/>
                <a:ea typeface="Cambria"/>
                <a:cs typeface="Cambria"/>
                <a:sym typeface="Cambria"/>
              </a:rPr>
              <a:t> of free-roaming… cats. </a:t>
            </a:r>
            <a:endParaRPr sz="1100"/>
          </a:p>
          <a:p>
            <a:pPr indent="-114300" lvl="0" marL="111125" marR="0" rtl="0" algn="l">
              <a:lnSpc>
                <a:spcPct val="100000"/>
              </a:lnSpc>
              <a:spcBef>
                <a:spcPts val="440"/>
              </a:spcBef>
              <a:spcAft>
                <a:spcPts val="0"/>
              </a:spcAft>
              <a:buClr>
                <a:schemeClr val="lt2"/>
              </a:buClr>
              <a:buSzPts val="1800"/>
              <a:buFont typeface="Times"/>
              <a:buChar char="•"/>
            </a:pPr>
            <a:r>
              <a:rPr b="0" i="0" lang="en" sz="1800" u="none" cap="none" strike="noStrike">
                <a:solidFill>
                  <a:schemeClr val="lt2"/>
                </a:solidFill>
                <a:latin typeface="Cambria"/>
                <a:ea typeface="Cambria"/>
                <a:cs typeface="Cambria"/>
                <a:sym typeface="Cambria"/>
              </a:rPr>
              <a:t>The AAFP strongly supports reducing the numbers of unowned, free-roaming, abandoned, and feral cats </a:t>
            </a:r>
            <a:r>
              <a:rPr b="0" i="0" lang="en" sz="1800" u="none" cap="none" strike="noStrike">
                <a:solidFill>
                  <a:srgbClr val="FF8800"/>
                </a:solidFill>
                <a:latin typeface="Cambria"/>
                <a:ea typeface="Cambria"/>
                <a:cs typeface="Cambria"/>
                <a:sym typeface="Cambria"/>
              </a:rPr>
              <a:t>through humane capture</a:t>
            </a:r>
            <a:r>
              <a:rPr b="0" i="0" lang="en" sz="1800" u="none" cap="none" strike="noStrike">
                <a:solidFill>
                  <a:schemeClr val="lt2"/>
                </a:solidFill>
                <a:latin typeface="Cambria"/>
                <a:ea typeface="Cambria"/>
                <a:cs typeface="Cambria"/>
                <a:sym typeface="Cambria"/>
              </a:rPr>
              <a:t> (with placement in homes where appropriate) by local health departments, humane societies, and animal control agencies in accordance with local and state ordinances. </a:t>
            </a:r>
            <a:endParaRPr sz="1100"/>
          </a:p>
          <a:p>
            <a:pPr indent="-114300" lvl="0" marL="111125" marR="0" rtl="0" algn="l">
              <a:lnSpc>
                <a:spcPct val="100000"/>
              </a:lnSpc>
              <a:spcBef>
                <a:spcPts val="440"/>
              </a:spcBef>
              <a:spcAft>
                <a:spcPts val="0"/>
              </a:spcAft>
              <a:buClr>
                <a:schemeClr val="lt2"/>
              </a:buClr>
              <a:buSzPts val="1800"/>
              <a:buFont typeface="Times"/>
              <a:buChar char="•"/>
            </a:pPr>
            <a:r>
              <a:rPr b="0" i="0" lang="en" sz="1800" u="none" cap="none" strike="noStrike">
                <a:solidFill>
                  <a:schemeClr val="lt2"/>
                </a:solidFill>
                <a:latin typeface="Cambria"/>
                <a:ea typeface="Cambria"/>
                <a:cs typeface="Cambria"/>
                <a:sym typeface="Cambria"/>
              </a:rPr>
              <a:t>The AAFP supports </a:t>
            </a:r>
            <a:r>
              <a:rPr b="0" i="0" lang="en" sz="1800" u="none" cap="none" strike="noStrike">
                <a:solidFill>
                  <a:srgbClr val="FF8800"/>
                </a:solidFill>
                <a:latin typeface="Cambria"/>
                <a:ea typeface="Cambria"/>
                <a:cs typeface="Cambria"/>
                <a:sym typeface="Cambria"/>
              </a:rPr>
              <a:t>non-lethal strategies</a:t>
            </a:r>
            <a:r>
              <a:rPr b="0" i="0" lang="en" sz="1800" u="none" cap="none" strike="noStrike">
                <a:solidFill>
                  <a:schemeClr val="lt2"/>
                </a:solidFill>
                <a:latin typeface="Cambria"/>
                <a:ea typeface="Cambria"/>
                <a:cs typeface="Cambria"/>
                <a:sym typeface="Cambria"/>
              </a:rPr>
              <a:t> to promote population reduction…</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500"/>
              <a:buFont typeface="Cambria"/>
              <a:buNone/>
            </a:pPr>
            <a:r>
              <a:rPr b="1" i="0" lang="en" sz="3500" u="none">
                <a:solidFill>
                  <a:srgbClr val="FF8800"/>
                </a:solidFill>
                <a:latin typeface="Cambria"/>
                <a:ea typeface="Cambria"/>
                <a:cs typeface="Cambria"/>
                <a:sym typeface="Cambria"/>
              </a:rPr>
              <a:t>AAFP Position statement</a:t>
            </a:r>
            <a:endParaRPr/>
          </a:p>
        </p:txBody>
      </p:sp>
      <p:sp>
        <p:nvSpPr>
          <p:cNvPr id="201" name="Google Shape;201;p39"/>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14300" lvl="0" marL="111125" rtl="0" algn="l">
              <a:lnSpc>
                <a:spcPct val="90000"/>
              </a:lnSpc>
              <a:spcBef>
                <a:spcPts val="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Permanent, enduring solutions to the problem of free-roaming, abandoned and feral cats will be achievable when: </a:t>
            </a:r>
            <a:endParaRPr sz="1100"/>
          </a:p>
          <a:p>
            <a:pPr indent="-260350" lvl="1" marL="742950" rtl="0" algn="l">
              <a:lnSpc>
                <a:spcPct val="100000"/>
              </a:lnSpc>
              <a:spcBef>
                <a:spcPts val="44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State and local agencies provide significantly </a:t>
            </a:r>
            <a:r>
              <a:rPr b="0" i="0" lang="en" sz="1800" u="none">
                <a:solidFill>
                  <a:srgbClr val="FF8800"/>
                </a:solidFill>
                <a:latin typeface="Cambria"/>
                <a:ea typeface="Cambria"/>
                <a:cs typeface="Cambria"/>
                <a:sym typeface="Cambria"/>
              </a:rPr>
              <a:t>increased funding</a:t>
            </a:r>
            <a:r>
              <a:rPr b="0" i="0" lang="en" sz="1800" u="none">
                <a:solidFill>
                  <a:schemeClr val="lt2"/>
                </a:solidFill>
                <a:latin typeface="Cambria"/>
                <a:ea typeface="Cambria"/>
                <a:cs typeface="Cambria"/>
                <a:sym typeface="Cambria"/>
              </a:rPr>
              <a:t> to animal control agencies </a:t>
            </a:r>
            <a:endParaRPr sz="1100"/>
          </a:p>
          <a:p>
            <a:pPr indent="-260350" lvl="1" marL="742950" rtl="0" algn="l">
              <a:lnSpc>
                <a:spcPct val="100000"/>
              </a:lnSpc>
              <a:spcBef>
                <a:spcPts val="44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Concerted and sustained </a:t>
            </a:r>
            <a:r>
              <a:rPr b="0" i="0" lang="en" sz="1800" u="none">
                <a:solidFill>
                  <a:srgbClr val="FF8800"/>
                </a:solidFill>
                <a:latin typeface="Cambria"/>
                <a:ea typeface="Cambria"/>
                <a:cs typeface="Cambria"/>
                <a:sym typeface="Cambria"/>
              </a:rPr>
              <a:t>public educational campaigns</a:t>
            </a:r>
            <a:r>
              <a:rPr b="0" i="0" lang="en" sz="1800" u="none">
                <a:solidFill>
                  <a:schemeClr val="lt2"/>
                </a:solidFill>
                <a:latin typeface="Cambria"/>
                <a:ea typeface="Cambria"/>
                <a:cs typeface="Cambria"/>
                <a:sym typeface="Cambria"/>
              </a:rPr>
              <a:t> aimed at highlighting the problems associated with unowned cats and the solutions to these problems are in place. </a:t>
            </a:r>
            <a:endParaRPr sz="1100"/>
          </a:p>
          <a:p>
            <a:pPr indent="-260350" lvl="1" marL="742950" rtl="0" algn="l">
              <a:lnSpc>
                <a:spcPct val="100000"/>
              </a:lnSpc>
              <a:spcBef>
                <a:spcPts val="44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An environmentally safe and effective </a:t>
            </a:r>
            <a:r>
              <a:rPr b="0" i="0" lang="en" sz="1800" u="none">
                <a:solidFill>
                  <a:srgbClr val="FF8800"/>
                </a:solidFill>
                <a:latin typeface="Cambria"/>
                <a:ea typeface="Cambria"/>
                <a:cs typeface="Cambria"/>
                <a:sym typeface="Cambria"/>
              </a:rPr>
              <a:t>non-surgical contraceptive</a:t>
            </a:r>
            <a:r>
              <a:rPr b="0" i="0" lang="en" sz="1800" u="none">
                <a:solidFill>
                  <a:schemeClr val="lt2"/>
                </a:solidFill>
                <a:latin typeface="Cambria"/>
                <a:ea typeface="Cambria"/>
                <a:cs typeface="Cambria"/>
                <a:sym typeface="Cambria"/>
              </a:rPr>
              <a:t> is developed. </a:t>
            </a:r>
            <a:endParaRPr sz="1100"/>
          </a:p>
          <a:p>
            <a:pPr indent="0" lvl="0" marL="111125" rtl="0" algn="l">
              <a:lnSpc>
                <a:spcPct val="100000"/>
              </a:lnSpc>
              <a:spcBef>
                <a:spcPts val="440"/>
              </a:spcBef>
              <a:spcAft>
                <a:spcPts val="0"/>
              </a:spcAft>
              <a:buClr>
                <a:schemeClr val="lt2"/>
              </a:buClr>
              <a:buSzPts val="2200"/>
              <a:buFont typeface="Times"/>
              <a:buNone/>
            </a:pPr>
            <a:r>
              <a:t/>
            </a:r>
            <a:endParaRPr b="0" i="0" sz="1800" u="none">
              <a:solidFill>
                <a:schemeClr val="lt2"/>
              </a:solidFill>
              <a:latin typeface="Cambria"/>
              <a:ea typeface="Cambria"/>
              <a:cs typeface="Cambria"/>
              <a:sym typeface="Cambria"/>
            </a:endParaRPr>
          </a:p>
          <a:p>
            <a:pPr indent="-114300" lvl="0" marL="111125" rtl="0" algn="l">
              <a:lnSpc>
                <a:spcPct val="100000"/>
              </a:lnSpc>
              <a:spcBef>
                <a:spcPts val="44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Until such permanent solutions are achieved, alternate humane solutions exist… appropriately managed cat colonies.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Cambria"/>
              <a:buNone/>
            </a:pPr>
            <a:r>
              <a:rPr b="1" i="0" lang="en" sz="3500" u="none" cap="none" strike="noStrike">
                <a:solidFill>
                  <a:srgbClr val="FF8800"/>
                </a:solidFill>
                <a:latin typeface="Cambria"/>
                <a:ea typeface="Cambria"/>
                <a:cs typeface="Cambria"/>
                <a:sym typeface="Cambria"/>
              </a:rPr>
              <a:t>AAFP Position statement</a:t>
            </a:r>
            <a:endParaRPr/>
          </a:p>
        </p:txBody>
      </p:sp>
      <p:sp>
        <p:nvSpPr>
          <p:cNvPr id="207" name="Google Shape;207;p40"/>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0650" lvl="0" marL="111125" marR="0" rtl="0" algn="l">
              <a:lnSpc>
                <a:spcPct val="90000"/>
              </a:lnSpc>
              <a:spcBef>
                <a:spcPts val="0"/>
              </a:spcBef>
              <a:spcAft>
                <a:spcPts val="0"/>
              </a:spcAft>
              <a:buClr>
                <a:schemeClr val="lt2"/>
              </a:buClr>
              <a:buSzPts val="1900"/>
              <a:buFont typeface="Times"/>
              <a:buChar char="•"/>
            </a:pPr>
            <a:r>
              <a:rPr b="0" i="0" lang="en" sz="1900" u="none" cap="none" strike="noStrike">
                <a:solidFill>
                  <a:schemeClr val="lt2"/>
                </a:solidFill>
                <a:latin typeface="Cambria"/>
                <a:ea typeface="Cambria"/>
                <a:cs typeface="Cambria"/>
                <a:sym typeface="Cambria"/>
              </a:rPr>
              <a:t>The goal of colony management should be the eventual </a:t>
            </a:r>
            <a:r>
              <a:rPr b="0" i="0" lang="en" sz="1900" u="none" cap="none" strike="noStrike">
                <a:solidFill>
                  <a:srgbClr val="FF8800"/>
                </a:solidFill>
                <a:latin typeface="Cambria"/>
                <a:ea typeface="Cambria"/>
                <a:cs typeface="Cambria"/>
                <a:sym typeface="Cambria"/>
              </a:rPr>
              <a:t>reduction of the colony through attrition</a:t>
            </a:r>
            <a:r>
              <a:rPr b="0" i="0" lang="en" sz="1900" u="none" cap="none" strike="noStrike">
                <a:solidFill>
                  <a:schemeClr val="lt2"/>
                </a:solidFill>
                <a:latin typeface="Cambria"/>
                <a:ea typeface="Cambria"/>
                <a:cs typeface="Cambria"/>
                <a:sym typeface="Cambria"/>
              </a:rPr>
              <a:t>… managed colonies are controversial; however, properly managed programs promote the quality of life of cats through nutrition, vaccination, decreasing the numbers of unwanted litters, euthanasia of sick and debilitated cats, and adoption of healthy kittens. Appropriately managed colonies also </a:t>
            </a:r>
            <a:r>
              <a:rPr b="0" i="0" lang="en" sz="1900" u="none" cap="none" strike="noStrike">
                <a:solidFill>
                  <a:srgbClr val="FF8800"/>
                </a:solidFill>
                <a:latin typeface="Cambria"/>
                <a:ea typeface="Cambria"/>
                <a:cs typeface="Cambria"/>
                <a:sym typeface="Cambria"/>
              </a:rPr>
              <a:t>significantly decrease the risk</a:t>
            </a:r>
            <a:r>
              <a:rPr b="0" i="0" lang="en" sz="1900" u="none" cap="none" strike="noStrike">
                <a:solidFill>
                  <a:schemeClr val="lt2"/>
                </a:solidFill>
                <a:latin typeface="Cambria"/>
                <a:ea typeface="Cambria"/>
                <a:cs typeface="Cambria"/>
                <a:sym typeface="Cambria"/>
              </a:rPr>
              <a:t> to public health, wildlife, and ecosystems. </a:t>
            </a:r>
            <a:endParaRPr sz="1200"/>
          </a:p>
          <a:p>
            <a:pPr indent="0" lvl="0" marL="111125" marR="0" rtl="0" algn="l">
              <a:lnSpc>
                <a:spcPct val="90000"/>
              </a:lnSpc>
              <a:spcBef>
                <a:spcPts val="440"/>
              </a:spcBef>
              <a:spcAft>
                <a:spcPts val="0"/>
              </a:spcAft>
              <a:buClr>
                <a:schemeClr val="lt2"/>
              </a:buClr>
              <a:buSzPts val="2200"/>
              <a:buFont typeface="Times"/>
              <a:buNone/>
            </a:pPr>
            <a:r>
              <a:t/>
            </a:r>
            <a:endParaRPr b="0" i="0" sz="1900" u="none" cap="none" strike="noStrike">
              <a:solidFill>
                <a:schemeClr val="lt2"/>
              </a:solidFill>
              <a:latin typeface="Cambria"/>
              <a:ea typeface="Cambria"/>
              <a:cs typeface="Cambria"/>
              <a:sym typeface="Cambria"/>
            </a:endParaRPr>
          </a:p>
          <a:p>
            <a:pPr indent="-120650" lvl="0" marL="111125" marR="0" rtl="0" algn="l">
              <a:lnSpc>
                <a:spcPct val="100000"/>
              </a:lnSpc>
              <a:spcBef>
                <a:spcPts val="440"/>
              </a:spcBef>
              <a:spcAft>
                <a:spcPts val="0"/>
              </a:spcAft>
              <a:buClr>
                <a:schemeClr val="lt2"/>
              </a:buClr>
              <a:buSzPts val="1900"/>
              <a:buFont typeface="Times"/>
              <a:buChar char="•"/>
            </a:pPr>
            <a:r>
              <a:rPr b="0" i="0" lang="en" sz="1900" u="none" cap="none" strike="noStrike">
                <a:solidFill>
                  <a:schemeClr val="lt2"/>
                </a:solidFill>
                <a:latin typeface="Cambria"/>
                <a:ea typeface="Cambria"/>
                <a:cs typeface="Cambria"/>
                <a:sym typeface="Cambria"/>
              </a:rPr>
              <a:t>Since a “Do Nothing” approach is non-productive, </a:t>
            </a:r>
            <a:r>
              <a:rPr b="0" i="0" lang="en" sz="1900" u="none" cap="none" strike="noStrike">
                <a:solidFill>
                  <a:srgbClr val="FF8800"/>
                </a:solidFill>
                <a:latin typeface="Cambria"/>
                <a:ea typeface="Cambria"/>
                <a:cs typeface="Cambria"/>
                <a:sym typeface="Cambria"/>
              </a:rPr>
              <a:t>positive public involvement</a:t>
            </a:r>
            <a:r>
              <a:rPr b="0" i="0" lang="en" sz="1900" u="none" cap="none" strike="noStrike">
                <a:solidFill>
                  <a:schemeClr val="lt2"/>
                </a:solidFill>
                <a:latin typeface="Cambria"/>
                <a:ea typeface="Cambria"/>
                <a:cs typeface="Cambria"/>
                <a:sym typeface="Cambria"/>
              </a:rPr>
              <a:t> should be encouraged to help develop solutions and direct public behavior towards existing alternatives</a:t>
            </a:r>
            <a:endParaRPr sz="1200"/>
          </a:p>
        </p:txBody>
      </p:sp>
      <p:sp>
        <p:nvSpPr>
          <p:cNvPr id="208" name="Google Shape;208;p40"/>
          <p:cNvSpPr txBox="1"/>
          <p:nvPr/>
        </p:nvSpPr>
        <p:spPr>
          <a:xfrm>
            <a:off x="533400" y="4743450"/>
            <a:ext cx="7204075" cy="2059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8800"/>
              </a:buClr>
              <a:buSzPts val="1200"/>
              <a:buFont typeface="Arial"/>
              <a:buNone/>
            </a:pPr>
            <a:r>
              <a:rPr b="0" i="0" lang="en" sz="1200" u="none">
                <a:solidFill>
                  <a:srgbClr val="FF8800"/>
                </a:solidFill>
                <a:latin typeface="Arial"/>
                <a:ea typeface="Arial"/>
                <a:cs typeface="Arial"/>
                <a:sym typeface="Arial"/>
              </a:rPr>
              <a:t>Full position statement available at http://www.catvets.com/uploads/PDF/Free%20Roaming%202012.pdf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1"/>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Cambria"/>
              <a:buNone/>
            </a:pPr>
            <a:r>
              <a:rPr b="1" i="0" lang="en" sz="3500" u="none" cap="none" strike="noStrike">
                <a:solidFill>
                  <a:srgbClr val="FF8800"/>
                </a:solidFill>
                <a:latin typeface="Cambria"/>
                <a:ea typeface="Cambria"/>
                <a:cs typeface="Cambria"/>
                <a:sym typeface="Cambria"/>
              </a:rPr>
              <a:t>A brief history of TNR</a:t>
            </a:r>
            <a:endParaRPr/>
          </a:p>
        </p:txBody>
      </p:sp>
      <p:sp>
        <p:nvSpPr>
          <p:cNvPr id="214" name="Google Shape;214;p41"/>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marR="0" rtl="0" algn="l">
              <a:lnSpc>
                <a:spcPct val="100000"/>
              </a:lnSpc>
              <a:spcBef>
                <a:spcPts val="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Publications as early as 1900s in United States</a:t>
            </a:r>
            <a:endParaRPr sz="1300"/>
          </a:p>
          <a:p>
            <a:pPr indent="-127000" lvl="0" marL="111125" marR="0" rtl="0" algn="l">
              <a:lnSpc>
                <a:spcPct val="100000"/>
              </a:lnSpc>
              <a:spcBef>
                <a:spcPts val="44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Started as management strategy in MA in 1980</a:t>
            </a:r>
            <a:endParaRPr sz="1300"/>
          </a:p>
          <a:p>
            <a:pPr indent="-127000" lvl="0" marL="111125" marR="0" rtl="0" algn="l">
              <a:lnSpc>
                <a:spcPct val="100000"/>
              </a:lnSpc>
              <a:spcBef>
                <a:spcPts val="44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Foundation of Alley Cat Allies in 1990</a:t>
            </a:r>
            <a:endParaRPr sz="1300"/>
          </a:p>
          <a:p>
            <a:pPr indent="-103186" lvl="1" marL="341312" marR="0" rtl="0" algn="l">
              <a:lnSpc>
                <a:spcPct val="100000"/>
              </a:lnSpc>
              <a:spcBef>
                <a:spcPts val="36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Source of information, networking, resources for individuals and groups</a:t>
            </a:r>
            <a:endParaRPr sz="1300"/>
          </a:p>
          <a:p>
            <a:pPr indent="-127000" lvl="0" marL="111125" marR="0" rtl="0" algn="l">
              <a:lnSpc>
                <a:spcPct val="100000"/>
              </a:lnSpc>
              <a:spcBef>
                <a:spcPts val="44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Increasing visibility, concern, education by late 1990s</a:t>
            </a:r>
            <a:endParaRPr sz="1300"/>
          </a:p>
          <a:p>
            <a:pPr indent="-103186" lvl="1" marL="341312" marR="0" rtl="0" algn="l">
              <a:lnSpc>
                <a:spcPct val="100000"/>
              </a:lnSpc>
              <a:spcBef>
                <a:spcPts val="36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Veterinary colleges, AVMA, AAFP, others</a:t>
            </a:r>
            <a:endParaRPr sz="1300"/>
          </a:p>
          <a:p>
            <a:pPr indent="-127000" lvl="0" marL="111125" marR="0" rtl="0" algn="l">
              <a:lnSpc>
                <a:spcPct val="100000"/>
              </a:lnSpc>
              <a:spcBef>
                <a:spcPts val="44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Increasing availability of CE for shelter and veterinary professionals</a:t>
            </a:r>
            <a:endParaRPr sz="1300"/>
          </a:p>
          <a:p>
            <a:pPr indent="-127000" lvl="0" marL="111125" marR="0" rtl="0" algn="l">
              <a:lnSpc>
                <a:spcPct val="100000"/>
              </a:lnSpc>
              <a:spcBef>
                <a:spcPts val="44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University campus programs more common</a:t>
            </a:r>
            <a:endParaRPr sz="1300"/>
          </a:p>
          <a:p>
            <a:pPr indent="-127000" lvl="0" marL="111125" marR="0" rtl="0" algn="l">
              <a:lnSpc>
                <a:spcPct val="100000"/>
              </a:lnSpc>
              <a:spcBef>
                <a:spcPts val="44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Becoming “mainstream” topic and practice</a:t>
            </a:r>
            <a:endParaRPr sz="1300"/>
          </a:p>
        </p:txBody>
      </p:sp>
      <p:pic>
        <p:nvPicPr>
          <p:cNvPr descr="view" id="215" name="Google Shape;215;p41"/>
          <p:cNvPicPr preferRelativeResize="0"/>
          <p:nvPr/>
        </p:nvPicPr>
        <p:blipFill rotWithShape="1">
          <a:blip r:embed="rId3">
            <a:alphaModFix/>
          </a:blip>
          <a:srcRect b="0" l="0" r="0" t="0"/>
          <a:stretch/>
        </p:blipFill>
        <p:spPr>
          <a:xfrm>
            <a:off x="6800850" y="4655331"/>
            <a:ext cx="2343150" cy="4881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2"/>
          <p:cNvSpPr txBox="1"/>
          <p:nvPr>
            <p:ph idx="4294967295" type="title"/>
          </p:nvPr>
        </p:nvSpPr>
        <p:spPr>
          <a:xfrm>
            <a:off x="228600" y="2286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4000"/>
              <a:buFont typeface="Cambria"/>
              <a:buNone/>
            </a:pPr>
            <a:r>
              <a:rPr b="1" i="0" lang="en" sz="4000" u="none" cap="none" strike="noStrike">
                <a:solidFill>
                  <a:srgbClr val="FF8800"/>
                </a:solidFill>
                <a:latin typeface="Cambria"/>
                <a:ea typeface="Cambria"/>
                <a:cs typeface="Cambria"/>
                <a:sym typeface="Cambria"/>
              </a:rPr>
              <a:t>Trap Neuter Return</a:t>
            </a:r>
            <a:endParaRPr/>
          </a:p>
        </p:txBody>
      </p:sp>
      <p:sp>
        <p:nvSpPr>
          <p:cNvPr id="221" name="Google Shape;221;p42"/>
          <p:cNvSpPr txBox="1"/>
          <p:nvPr>
            <p:ph idx="4294967295" type="body"/>
          </p:nvPr>
        </p:nvSpPr>
        <p:spPr>
          <a:xfrm>
            <a:off x="533400" y="1257300"/>
            <a:ext cx="4724400" cy="3293269"/>
          </a:xfrm>
          <a:prstGeom prst="rect">
            <a:avLst/>
          </a:prstGeom>
          <a:noFill/>
          <a:ln>
            <a:noFill/>
          </a:ln>
        </p:spPr>
        <p:txBody>
          <a:bodyPr anchorCtr="0" anchor="t" bIns="45700" lIns="91425" spcFirstLastPara="1" rIns="91425" wrap="square" tIns="45700">
            <a:noAutofit/>
          </a:bodyPr>
          <a:lstStyle/>
          <a:p>
            <a:pPr indent="-152400" lvl="0" marL="111125" marR="0" rtl="0" algn="l">
              <a:lnSpc>
                <a:spcPct val="100000"/>
              </a:lnSpc>
              <a:spcBef>
                <a:spcPts val="0"/>
              </a:spcBef>
              <a:spcAft>
                <a:spcPts val="0"/>
              </a:spcAft>
              <a:buClr>
                <a:schemeClr val="lt2"/>
              </a:buClr>
              <a:buSzPts val="2400"/>
              <a:buFont typeface="Times"/>
              <a:buChar char="•"/>
            </a:pPr>
            <a:r>
              <a:rPr b="0" i="0" lang="en" sz="2400" u="none" cap="none" strike="noStrike">
                <a:solidFill>
                  <a:schemeClr val="lt2"/>
                </a:solidFill>
                <a:latin typeface="Cambria"/>
                <a:ea typeface="Cambria"/>
                <a:cs typeface="Cambria"/>
                <a:sym typeface="Cambria"/>
              </a:rPr>
              <a:t>More humane method of management</a:t>
            </a:r>
            <a:endParaRPr/>
          </a:p>
          <a:p>
            <a:pPr indent="-133350" lvl="1" marL="341312" marR="0" rtl="0" algn="l">
              <a:lnSpc>
                <a:spcPct val="100000"/>
              </a:lnSpc>
              <a:spcBef>
                <a:spcPts val="42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Fosters compassion and societal responsibility</a:t>
            </a:r>
            <a:endParaRPr/>
          </a:p>
          <a:p>
            <a:pPr indent="-133350" lvl="1" marL="341312" marR="0" rtl="0" algn="l">
              <a:lnSpc>
                <a:spcPct val="100000"/>
              </a:lnSpc>
              <a:spcBef>
                <a:spcPts val="42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Fosters respect for life</a:t>
            </a:r>
            <a:endParaRPr/>
          </a:p>
          <a:p>
            <a:pPr indent="0" lvl="0" marL="111125" marR="0" rtl="0" algn="l">
              <a:lnSpc>
                <a:spcPct val="100000"/>
              </a:lnSpc>
              <a:spcBef>
                <a:spcPts val="420"/>
              </a:spcBef>
              <a:spcAft>
                <a:spcPts val="0"/>
              </a:spcAft>
              <a:buClr>
                <a:schemeClr val="lt2"/>
              </a:buClr>
              <a:buSzPts val="2100"/>
              <a:buFont typeface="Times"/>
              <a:buNone/>
            </a:pPr>
            <a:r>
              <a:t/>
            </a:r>
            <a:endParaRPr b="0" i="0" sz="2100" u="none" cap="none" strike="noStrike">
              <a:solidFill>
                <a:schemeClr val="lt2"/>
              </a:solidFill>
              <a:latin typeface="Cambria"/>
              <a:ea typeface="Cambria"/>
              <a:cs typeface="Cambria"/>
              <a:sym typeface="Cambria"/>
            </a:endParaRPr>
          </a:p>
          <a:p>
            <a:pPr indent="-152400" lvl="0" marL="111125" marR="0" rtl="0" algn="l">
              <a:lnSpc>
                <a:spcPct val="100000"/>
              </a:lnSpc>
              <a:spcBef>
                <a:spcPts val="480"/>
              </a:spcBef>
              <a:spcAft>
                <a:spcPts val="0"/>
              </a:spcAft>
              <a:buClr>
                <a:schemeClr val="lt2"/>
              </a:buClr>
              <a:buSzPts val="2400"/>
              <a:buFont typeface="Times"/>
              <a:buChar char="•"/>
            </a:pPr>
            <a:r>
              <a:rPr b="0" i="0" lang="en" sz="2400" u="none" cap="none" strike="noStrike">
                <a:solidFill>
                  <a:schemeClr val="lt2"/>
                </a:solidFill>
                <a:latin typeface="Cambria"/>
                <a:ea typeface="Cambria"/>
                <a:cs typeface="Cambria"/>
                <a:sym typeface="Cambria"/>
              </a:rPr>
              <a:t>If performed on a large scale, decreases shelter impoundments and euthanasia rates</a:t>
            </a:r>
            <a:endParaRPr/>
          </a:p>
          <a:p>
            <a:pPr indent="0" lvl="0" marL="111125" marR="0" rtl="0" algn="l">
              <a:spcBef>
                <a:spcPts val="480"/>
              </a:spcBef>
              <a:spcAft>
                <a:spcPts val="0"/>
              </a:spcAft>
              <a:buClr>
                <a:schemeClr val="lt2"/>
              </a:buClr>
              <a:buSzPts val="2400"/>
              <a:buFont typeface="Times"/>
              <a:buNone/>
            </a:pPr>
            <a:r>
              <a:t/>
            </a:r>
            <a:endParaRPr b="0" i="0" sz="2400" u="none">
              <a:solidFill>
                <a:schemeClr val="lt2"/>
              </a:solidFill>
              <a:latin typeface="Cambria"/>
              <a:ea typeface="Cambria"/>
              <a:cs typeface="Cambria"/>
              <a:sym typeface="Cambria"/>
            </a:endParaRPr>
          </a:p>
        </p:txBody>
      </p:sp>
      <p:pic>
        <p:nvPicPr>
          <p:cNvPr id="222" name="Google Shape;222;p42"/>
          <p:cNvPicPr preferRelativeResize="0"/>
          <p:nvPr/>
        </p:nvPicPr>
        <p:blipFill rotWithShape="1">
          <a:blip r:embed="rId3">
            <a:alphaModFix/>
          </a:blip>
          <a:srcRect b="0" l="10908" r="0" t="0"/>
          <a:stretch/>
        </p:blipFill>
        <p:spPr>
          <a:xfrm>
            <a:off x="5562600" y="1314450"/>
            <a:ext cx="2987675" cy="2711053"/>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3"/>
          <p:cNvSpPr txBox="1"/>
          <p:nvPr>
            <p:ph idx="4294967295" type="title"/>
          </p:nvPr>
        </p:nvSpPr>
        <p:spPr>
          <a:xfrm>
            <a:off x="228600" y="2286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4000"/>
              <a:buFont typeface="Cambria"/>
              <a:buNone/>
            </a:pPr>
            <a:r>
              <a:rPr b="1" i="0" lang="en" sz="4000" u="none" cap="none" strike="noStrike">
                <a:solidFill>
                  <a:srgbClr val="FF8800"/>
                </a:solidFill>
                <a:latin typeface="Cambria"/>
                <a:ea typeface="Cambria"/>
                <a:cs typeface="Cambria"/>
                <a:sym typeface="Cambria"/>
              </a:rPr>
              <a:t>Trap Neuter Return</a:t>
            </a:r>
            <a:endParaRPr/>
          </a:p>
        </p:txBody>
      </p:sp>
      <p:sp>
        <p:nvSpPr>
          <p:cNvPr id="228" name="Google Shape;228;p43"/>
          <p:cNvSpPr txBox="1"/>
          <p:nvPr>
            <p:ph idx="4294967295" type="body"/>
          </p:nvPr>
        </p:nvSpPr>
        <p:spPr>
          <a:xfrm>
            <a:off x="533400" y="1257300"/>
            <a:ext cx="4724400" cy="3293269"/>
          </a:xfrm>
          <a:prstGeom prst="rect">
            <a:avLst/>
          </a:prstGeom>
          <a:noFill/>
          <a:ln>
            <a:noFill/>
          </a:ln>
        </p:spPr>
        <p:txBody>
          <a:bodyPr anchorCtr="0" anchor="t" bIns="45700" lIns="91425" spcFirstLastPara="1" rIns="91425" wrap="square" tIns="45700">
            <a:noAutofit/>
          </a:bodyPr>
          <a:lstStyle/>
          <a:p>
            <a:pPr indent="-152400" lvl="0" marL="111125" marR="0" rtl="0" algn="l">
              <a:lnSpc>
                <a:spcPct val="10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More cost effective than trap-euthanasia</a:t>
            </a:r>
            <a:endParaRPr/>
          </a:p>
          <a:p>
            <a:pPr indent="-133350" lvl="1" marL="341312" marR="0" rtl="0" algn="l">
              <a:lnSpc>
                <a:spcPct val="100000"/>
              </a:lnSpc>
              <a:spcBef>
                <a:spcPts val="42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Expense of officer response to nuisance complaints</a:t>
            </a:r>
            <a:endParaRPr/>
          </a:p>
          <a:p>
            <a:pPr indent="-133350" lvl="1" marL="341312" marR="0" rtl="0" algn="l">
              <a:lnSpc>
                <a:spcPct val="100000"/>
              </a:lnSpc>
              <a:spcBef>
                <a:spcPts val="42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Expense of impoundment/holding period prior to euthanasia</a:t>
            </a:r>
            <a:endParaRPr/>
          </a:p>
          <a:p>
            <a:pPr indent="-133350" lvl="1" marL="341312" marR="0" rtl="0" algn="l">
              <a:lnSpc>
                <a:spcPct val="100000"/>
              </a:lnSpc>
              <a:spcBef>
                <a:spcPts val="42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Community volunteers will often trap cats for surgery, but not for euthanasia</a:t>
            </a:r>
            <a:endParaRPr/>
          </a:p>
          <a:p>
            <a:pPr indent="0" lvl="0" marL="111125" marR="0" rtl="0" algn="l">
              <a:spcBef>
                <a:spcPts val="420"/>
              </a:spcBef>
              <a:spcAft>
                <a:spcPts val="0"/>
              </a:spcAft>
              <a:buClr>
                <a:schemeClr val="lt2"/>
              </a:buClr>
              <a:buSzPts val="2100"/>
              <a:buFont typeface="Times"/>
              <a:buNone/>
            </a:pPr>
            <a:r>
              <a:t/>
            </a:r>
            <a:endParaRPr b="0" i="0" sz="2100" u="none" cap="none" strike="noStrike">
              <a:solidFill>
                <a:schemeClr val="lt2"/>
              </a:solidFill>
              <a:latin typeface="Cambria"/>
              <a:ea typeface="Cambria"/>
              <a:cs typeface="Cambria"/>
              <a:sym typeface="Cambria"/>
            </a:endParaRPr>
          </a:p>
        </p:txBody>
      </p:sp>
      <p:pic>
        <p:nvPicPr>
          <p:cNvPr id="229" name="Google Shape;229;p43"/>
          <p:cNvPicPr preferRelativeResize="0"/>
          <p:nvPr/>
        </p:nvPicPr>
        <p:blipFill rotWithShape="1">
          <a:blip r:embed="rId3">
            <a:alphaModFix/>
          </a:blip>
          <a:srcRect b="0" l="10908" r="0" t="0"/>
          <a:stretch/>
        </p:blipFill>
        <p:spPr>
          <a:xfrm>
            <a:off x="5562600" y="1314450"/>
            <a:ext cx="2987675" cy="2711053"/>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4"/>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500"/>
              <a:buFont typeface="Cambria"/>
              <a:buNone/>
            </a:pPr>
            <a:r>
              <a:rPr b="1" i="0" lang="en" sz="3500" u="none">
                <a:solidFill>
                  <a:srgbClr val="FF8800"/>
                </a:solidFill>
                <a:latin typeface="Cambria"/>
                <a:ea typeface="Cambria"/>
                <a:cs typeface="Cambria"/>
                <a:sym typeface="Cambria"/>
              </a:rPr>
              <a:t>Benefits of Trap-Neuter-Return</a:t>
            </a:r>
            <a:endParaRPr/>
          </a:p>
        </p:txBody>
      </p:sp>
      <p:sp>
        <p:nvSpPr>
          <p:cNvPr id="235" name="Google Shape;235;p44"/>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Population stabilization</a:t>
            </a:r>
            <a:endParaRPr/>
          </a:p>
          <a:p>
            <a:pPr indent="-127000" lvl="0" marL="111125"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Increased herd immunity – lower risk of infectious diseases</a:t>
            </a:r>
            <a:endParaRPr/>
          </a:p>
          <a:p>
            <a:pPr indent="-127000" lvl="0" marL="111125"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Reduction of nuisance problems</a:t>
            </a:r>
            <a:endParaRPr/>
          </a:p>
          <a:p>
            <a:pPr indent="-127000" lvl="1" marL="341312"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Less fighting, roaming, howling</a:t>
            </a:r>
            <a:endParaRPr/>
          </a:p>
          <a:p>
            <a:pPr indent="-127000" lvl="0" marL="111125"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Reduction of concerns surrounding cats’ welfare</a:t>
            </a:r>
            <a:endParaRPr/>
          </a:p>
          <a:p>
            <a:pPr indent="-127000" lvl="1" marL="341312"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Better body condition, kitten mortality eliminated</a:t>
            </a:r>
            <a:endParaRPr/>
          </a:p>
          <a:p>
            <a:pPr indent="-127000" lvl="0" marL="111125"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Greater acceptance by the public</a:t>
            </a:r>
            <a:endParaRPr/>
          </a:p>
          <a:p>
            <a:pPr indent="0" lvl="0" marL="111125" rtl="0" algn="l">
              <a:spcBef>
                <a:spcPts val="400"/>
              </a:spcBef>
              <a:spcAft>
                <a:spcPts val="0"/>
              </a:spcAft>
              <a:buClr>
                <a:schemeClr val="lt2"/>
              </a:buClr>
              <a:buSzPts val="2000"/>
              <a:buNone/>
            </a:pPr>
            <a:r>
              <a:t/>
            </a:r>
            <a:endParaRPr b="0" i="0" sz="2000" u="none">
              <a:solidFill>
                <a:schemeClr val="lt2"/>
              </a:solidFill>
              <a:latin typeface="Cambria"/>
              <a:ea typeface="Cambria"/>
              <a:cs typeface="Cambria"/>
              <a:sym typeface="Cambria"/>
            </a:endParaRPr>
          </a:p>
        </p:txBody>
      </p:sp>
      <p:pic>
        <p:nvPicPr>
          <p:cNvPr descr="Miss Kitty laying" id="236" name="Google Shape;236;p44"/>
          <p:cNvPicPr preferRelativeResize="0"/>
          <p:nvPr/>
        </p:nvPicPr>
        <p:blipFill rotWithShape="1">
          <a:blip r:embed="rId3">
            <a:alphaModFix/>
          </a:blip>
          <a:srcRect b="0" l="0" r="0" t="0"/>
          <a:stretch/>
        </p:blipFill>
        <p:spPr>
          <a:xfrm>
            <a:off x="6235601" y="3141397"/>
            <a:ext cx="2222600" cy="143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7"/>
          <p:cNvPicPr preferRelativeResize="0"/>
          <p:nvPr/>
        </p:nvPicPr>
        <p:blipFill rotWithShape="1">
          <a:blip r:embed="rId3">
            <a:alphaModFix/>
          </a:blip>
          <a:srcRect b="0" l="0" r="0" t="0"/>
          <a:stretch/>
        </p:blipFill>
        <p:spPr>
          <a:xfrm>
            <a:off x="0" y="0"/>
            <a:ext cx="6858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5"/>
          <p:cNvSpPr txBox="1"/>
          <p:nvPr>
            <p:ph idx="4294967295" type="title"/>
          </p:nvPr>
        </p:nvSpPr>
        <p:spPr>
          <a:xfrm>
            <a:off x="6096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0" i="0" lang="en" sz="3800" u="none" cap="none" strike="noStrike">
                <a:solidFill>
                  <a:srgbClr val="FF8800"/>
                </a:solidFill>
                <a:latin typeface="Cambria"/>
                <a:ea typeface="Cambria"/>
                <a:cs typeface="Cambria"/>
                <a:sym typeface="Cambria"/>
              </a:rPr>
              <a:t>Is TNR humane and safe?</a:t>
            </a:r>
            <a:endParaRPr/>
          </a:p>
        </p:txBody>
      </p:sp>
      <p:sp>
        <p:nvSpPr>
          <p:cNvPr id="243" name="Google Shape;243;p45"/>
          <p:cNvSpPr txBox="1"/>
          <p:nvPr>
            <p:ph idx="4294967295" type="body"/>
          </p:nvPr>
        </p:nvSpPr>
        <p:spPr>
          <a:xfrm>
            <a:off x="457200" y="971550"/>
            <a:ext cx="8229600" cy="3398044"/>
          </a:xfrm>
          <a:prstGeom prst="rect">
            <a:avLst/>
          </a:prstGeom>
          <a:noFill/>
          <a:ln>
            <a:noFill/>
          </a:ln>
        </p:spPr>
        <p:txBody>
          <a:bodyPr anchorCtr="0" anchor="t" bIns="45700" lIns="91425" spcFirstLastPara="1" rIns="91425" wrap="square" tIns="45700">
            <a:noAutofit/>
          </a:bodyPr>
          <a:lstStyle/>
          <a:p>
            <a:pPr indent="-287337" lvl="0" marL="319087" marR="0" rtl="0" algn="l">
              <a:lnSpc>
                <a:spcPct val="100000"/>
              </a:lnSpc>
              <a:spcBef>
                <a:spcPts val="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Feral kitten mortality exceeds 50%</a:t>
            </a:r>
            <a:endParaRPr sz="1000"/>
          </a:p>
          <a:p>
            <a:pPr indent="-287337" lvl="0" marL="319087" marR="0" rtl="0" algn="l">
              <a:lnSpc>
                <a:spcPct val="100000"/>
              </a:lnSpc>
              <a:spcBef>
                <a:spcPts val="56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TNR reduces roaming, fighting, infectious diseases</a:t>
            </a:r>
            <a:endParaRPr sz="1000"/>
          </a:p>
          <a:p>
            <a:pPr indent="-287337" lvl="0" marL="319087" marR="0" rtl="0" algn="l">
              <a:lnSpc>
                <a:spcPct val="100000"/>
              </a:lnSpc>
              <a:spcBef>
                <a:spcPts val="56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Feral cats gain weight and fat following sterilization</a:t>
            </a:r>
            <a:endParaRPr sz="1000"/>
          </a:p>
          <a:p>
            <a:pPr indent="-287337" lvl="0" marL="319087" marR="0" rtl="0" algn="l">
              <a:lnSpc>
                <a:spcPct val="100000"/>
              </a:lnSpc>
              <a:spcBef>
                <a:spcPts val="56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Risk of death during trapping and surgery is low (0.4%), and euthanasia for humane reasons is uncommonly required (0.3%)</a:t>
            </a:r>
            <a:endParaRPr sz="1000"/>
          </a:p>
          <a:p>
            <a:pPr indent="-287337" lvl="0" marL="319087" marR="0" rtl="0" algn="l">
              <a:lnSpc>
                <a:spcPct val="100000"/>
              </a:lnSpc>
              <a:spcBef>
                <a:spcPts val="56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Feral cats may live for many years</a:t>
            </a:r>
            <a:endParaRPr sz="1000"/>
          </a:p>
          <a:p>
            <a:pPr indent="-287337" lvl="0" marL="319087" marR="0" rtl="0" algn="l">
              <a:lnSpc>
                <a:spcPct val="100000"/>
              </a:lnSpc>
              <a:spcBef>
                <a:spcPts val="56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Many “feral” cats are adopted</a:t>
            </a:r>
            <a:endParaRPr sz="1000"/>
          </a:p>
        </p:txBody>
      </p:sp>
      <p:sp>
        <p:nvSpPr>
          <p:cNvPr id="244" name="Google Shape;244;p45"/>
          <p:cNvSpPr txBox="1"/>
          <p:nvPr/>
        </p:nvSpPr>
        <p:spPr>
          <a:xfrm>
            <a:off x="457200" y="4743450"/>
            <a:ext cx="6532562" cy="2059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Cambria"/>
              <a:buNone/>
            </a:pPr>
            <a:r>
              <a:rPr b="0" i="1" lang="en" sz="1200" u="none">
                <a:solidFill>
                  <a:schemeClr val="dk1"/>
                </a:solidFill>
                <a:latin typeface="Cambria"/>
                <a:ea typeface="Cambria"/>
                <a:cs typeface="Cambria"/>
                <a:sym typeface="Cambria"/>
              </a:rPr>
              <a:t>(Scott JAVMA 2002, Scott JAAWS 2002, Nutter JAVMA 2004, Levy JAVMA 2003, Wallace JAVMA 2006)</a:t>
            </a:r>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Trap-Neuter-Return</a:t>
            </a:r>
            <a:endParaRPr/>
          </a:p>
        </p:txBody>
      </p:sp>
      <p:sp>
        <p:nvSpPr>
          <p:cNvPr id="250" name="Google Shape;250;p46"/>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Cats undergoing TNR are:</a:t>
            </a:r>
            <a:endParaRPr/>
          </a:p>
          <a:p>
            <a:pPr indent="-127000" lvl="1" marL="341312"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Humanely trapped and transported for surgery</a:t>
            </a:r>
            <a:endParaRPr/>
          </a:p>
          <a:p>
            <a:pPr indent="-127000" lvl="1" marL="341312"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Examined under anesthesia</a:t>
            </a:r>
            <a:endParaRPr/>
          </a:p>
          <a:p>
            <a:pPr indent="-127000" lvl="1" marL="341312"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Spayed or neutered</a:t>
            </a:r>
            <a:endParaRPr/>
          </a:p>
          <a:p>
            <a:pPr indent="-127000" lvl="1" marL="341312"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Vaccinated against rabies +/- FVRCP</a:t>
            </a:r>
            <a:endParaRPr/>
          </a:p>
          <a:p>
            <a:pPr indent="-127000" lvl="1" marL="341312"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 FeLV/FIV tested</a:t>
            </a:r>
            <a:endParaRPr/>
          </a:p>
          <a:p>
            <a:pPr indent="-127000" lvl="1" marL="341312"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Ear-tipped</a:t>
            </a:r>
            <a:endParaRPr/>
          </a:p>
          <a:p>
            <a:pPr indent="-127000" lvl="1" marL="341312"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Returned to their home</a:t>
            </a:r>
            <a:endParaRPr/>
          </a:p>
          <a:p>
            <a:pPr indent="0" lvl="0" marL="111125" rtl="0" algn="l">
              <a:spcBef>
                <a:spcPts val="400"/>
              </a:spcBef>
              <a:spcAft>
                <a:spcPts val="0"/>
              </a:spcAft>
              <a:buClr>
                <a:schemeClr val="lt2"/>
              </a:buClr>
              <a:buSzPts val="2000"/>
              <a:buNone/>
            </a:pPr>
            <a:r>
              <a:t/>
            </a:r>
            <a:endParaRPr b="0" i="0" sz="2000" u="none">
              <a:solidFill>
                <a:schemeClr val="lt2"/>
              </a:solidFill>
              <a:latin typeface="Cambria"/>
              <a:ea typeface="Cambria"/>
              <a:cs typeface="Cambria"/>
              <a:sym typeface="Cambria"/>
            </a:endParaRPr>
          </a:p>
        </p:txBody>
      </p:sp>
      <p:pic>
        <p:nvPicPr>
          <p:cNvPr id="251" name="Google Shape;251;p46"/>
          <p:cNvPicPr preferRelativeResize="0"/>
          <p:nvPr/>
        </p:nvPicPr>
        <p:blipFill rotWithShape="1">
          <a:blip r:embed="rId3">
            <a:alphaModFix/>
          </a:blip>
          <a:srcRect b="0" l="0" r="0" t="0"/>
          <a:stretch/>
        </p:blipFill>
        <p:spPr>
          <a:xfrm>
            <a:off x="5561950" y="2457450"/>
            <a:ext cx="2608659" cy="1952625"/>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7"/>
          <p:cNvSpPr txBox="1"/>
          <p:nvPr>
            <p:ph type="title"/>
          </p:nvPr>
        </p:nvSpPr>
        <p:spPr>
          <a:xfrm>
            <a:off x="228600" y="1714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Humane Trapping</a:t>
            </a:r>
            <a:endParaRPr/>
          </a:p>
        </p:txBody>
      </p:sp>
      <p:sp>
        <p:nvSpPr>
          <p:cNvPr id="257" name="Google Shape;257;p47"/>
          <p:cNvSpPr txBox="1"/>
          <p:nvPr>
            <p:ph idx="1" type="body"/>
          </p:nvPr>
        </p:nvSpPr>
        <p:spPr>
          <a:xfrm>
            <a:off x="685800" y="971550"/>
            <a:ext cx="7924800" cy="3600450"/>
          </a:xfrm>
          <a:prstGeom prst="rect">
            <a:avLst/>
          </a:prstGeom>
          <a:noFill/>
          <a:ln>
            <a:noFill/>
          </a:ln>
        </p:spPr>
        <p:txBody>
          <a:bodyPr anchorCtr="0" anchor="t" bIns="45700" lIns="91425" spcFirstLastPara="1" rIns="91425" wrap="square" tIns="45700">
            <a:noAutofit/>
          </a:bodyPr>
          <a:lstStyle/>
          <a:p>
            <a:pPr indent="-152400" lvl="0" marL="111125" rtl="0" algn="l">
              <a:lnSpc>
                <a:spcPct val="9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Can be harder than it looks!</a:t>
            </a:r>
            <a:endParaRPr/>
          </a:p>
          <a:p>
            <a:pPr indent="-152400" lvl="0" marL="111125" rtl="0" algn="l">
              <a:lnSpc>
                <a:spcPct val="9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Entrain cats to a feeding routine. </a:t>
            </a:r>
            <a:endParaRPr/>
          </a:p>
          <a:p>
            <a:pPr indent="-152400" lvl="0" marL="111125" rtl="0" algn="l">
              <a:lnSpc>
                <a:spcPct val="9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Optimum trapping is from dusk until dawn</a:t>
            </a:r>
            <a:endParaRPr/>
          </a:p>
          <a:p>
            <a:pPr indent="-152400" lvl="0" marL="111125" rtl="0" algn="l">
              <a:lnSpc>
                <a:spcPct val="9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Get the property owner’s permission, post signs</a:t>
            </a:r>
            <a:endParaRPr/>
          </a:p>
          <a:p>
            <a:pPr indent="-152400" lvl="0" marL="111125" rtl="0" algn="l">
              <a:lnSpc>
                <a:spcPct val="9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May need a variety of traps:</a:t>
            </a:r>
            <a:endParaRPr/>
          </a:p>
          <a:p>
            <a:pPr indent="-115886" lvl="1" marL="341312" rtl="0" algn="l">
              <a:lnSpc>
                <a:spcPct val="90000"/>
              </a:lnSpc>
              <a:spcBef>
                <a:spcPts val="260"/>
              </a:spcBef>
              <a:spcAft>
                <a:spcPts val="0"/>
              </a:spcAft>
              <a:buClr>
                <a:schemeClr val="lt2"/>
              </a:buClr>
              <a:buSzPts val="1300"/>
              <a:buFont typeface="Times"/>
              <a:buChar char="•"/>
            </a:pPr>
            <a:r>
              <a:rPr b="0" i="0" lang="en" sz="1300" u="none">
                <a:solidFill>
                  <a:schemeClr val="lt2"/>
                </a:solidFill>
                <a:latin typeface="Cambria"/>
                <a:ea typeface="Cambria"/>
                <a:cs typeface="Cambria"/>
                <a:sym typeface="Cambria"/>
              </a:rPr>
              <a:t>Tomahawk live traps</a:t>
            </a:r>
            <a:endParaRPr/>
          </a:p>
          <a:p>
            <a:pPr indent="-115886" lvl="1" marL="341312" rtl="0" algn="l">
              <a:lnSpc>
                <a:spcPct val="90000"/>
              </a:lnSpc>
              <a:spcBef>
                <a:spcPts val="260"/>
              </a:spcBef>
              <a:spcAft>
                <a:spcPts val="0"/>
              </a:spcAft>
              <a:buClr>
                <a:schemeClr val="lt2"/>
              </a:buClr>
              <a:buSzPts val="1300"/>
              <a:buFont typeface="Times"/>
              <a:buChar char="•"/>
            </a:pPr>
            <a:r>
              <a:rPr b="0" i="0" lang="en" sz="1300" u="none">
                <a:solidFill>
                  <a:schemeClr val="lt2"/>
                </a:solidFill>
                <a:latin typeface="Cambria"/>
                <a:ea typeface="Cambria"/>
                <a:cs typeface="Cambria"/>
                <a:sym typeface="Cambria"/>
              </a:rPr>
              <a:t>TruCatch or similar box type live trap</a:t>
            </a:r>
            <a:endParaRPr/>
          </a:p>
          <a:p>
            <a:pPr indent="-115886" lvl="1" marL="341312" rtl="0" algn="l">
              <a:lnSpc>
                <a:spcPct val="90000"/>
              </a:lnSpc>
              <a:spcBef>
                <a:spcPts val="260"/>
              </a:spcBef>
              <a:spcAft>
                <a:spcPts val="0"/>
              </a:spcAft>
              <a:buClr>
                <a:schemeClr val="lt2"/>
              </a:buClr>
              <a:buSzPts val="1300"/>
              <a:buFont typeface="Times"/>
              <a:buChar char="•"/>
            </a:pPr>
            <a:r>
              <a:rPr b="0" i="0" lang="en" sz="1300" u="none">
                <a:solidFill>
                  <a:schemeClr val="lt2"/>
                </a:solidFill>
                <a:latin typeface="Cambria"/>
                <a:ea typeface="Cambria"/>
                <a:cs typeface="Cambria"/>
                <a:sym typeface="Cambria"/>
              </a:rPr>
              <a:t>Drop trap</a:t>
            </a:r>
            <a:endParaRPr/>
          </a:p>
          <a:p>
            <a:pPr indent="0" lvl="0" marL="111125" rtl="0" algn="l">
              <a:lnSpc>
                <a:spcPct val="90000"/>
              </a:lnSpc>
              <a:spcBef>
                <a:spcPts val="480"/>
              </a:spcBef>
              <a:spcAft>
                <a:spcPts val="0"/>
              </a:spcAft>
              <a:buClr>
                <a:schemeClr val="lt2"/>
              </a:buClr>
              <a:buSzPts val="2400"/>
              <a:buFont typeface="Times"/>
              <a:buNone/>
            </a:pPr>
            <a:r>
              <a:t/>
            </a:r>
            <a:endParaRPr b="0" i="0" sz="2400" u="none">
              <a:solidFill>
                <a:schemeClr val="lt2"/>
              </a:solidFill>
              <a:latin typeface="Cambria"/>
              <a:ea typeface="Cambria"/>
              <a:cs typeface="Cambria"/>
              <a:sym typeface="Cambria"/>
            </a:endParaRPr>
          </a:p>
          <a:p>
            <a:pPr indent="0" lvl="0" marL="111125" rtl="0" algn="l">
              <a:spcBef>
                <a:spcPts val="480"/>
              </a:spcBef>
              <a:spcAft>
                <a:spcPts val="0"/>
              </a:spcAft>
              <a:buClr>
                <a:schemeClr val="lt2"/>
              </a:buClr>
              <a:buSzPts val="2400"/>
              <a:buNone/>
            </a:pPr>
            <a:r>
              <a:t/>
            </a:r>
            <a:endParaRPr b="0" i="0" sz="2400" u="none">
              <a:solidFill>
                <a:schemeClr val="lt2"/>
              </a:solidFill>
              <a:latin typeface="Cambria"/>
              <a:ea typeface="Cambria"/>
              <a:cs typeface="Cambria"/>
              <a:sym typeface="Cambria"/>
            </a:endParaRPr>
          </a:p>
        </p:txBody>
      </p:sp>
      <p:pic>
        <p:nvPicPr>
          <p:cNvPr descr="weasletrap" id="258" name="Google Shape;258;p47"/>
          <p:cNvPicPr preferRelativeResize="0"/>
          <p:nvPr>
            <p:ph idx="1" type="body"/>
          </p:nvPr>
        </p:nvPicPr>
        <p:blipFill rotWithShape="1">
          <a:blip r:embed="rId3">
            <a:alphaModFix/>
          </a:blip>
          <a:srcRect b="0" l="0" r="0" t="0"/>
          <a:stretch/>
        </p:blipFill>
        <p:spPr>
          <a:xfrm>
            <a:off x="1905000" y="3714750"/>
            <a:ext cx="3276600" cy="1166813"/>
          </a:xfrm>
          <a:prstGeom prst="rect">
            <a:avLst/>
          </a:prstGeom>
          <a:noFill/>
          <a:ln cap="flat" cmpd="sng" w="38100">
            <a:solidFill>
              <a:srgbClr val="FF8800"/>
            </a:solidFill>
            <a:prstDash val="solid"/>
            <a:miter lim="524288"/>
            <a:headEnd len="sm" w="sm" type="none"/>
            <a:tailEnd len="sm" w="sm" type="none"/>
          </a:ln>
        </p:spPr>
      </p:pic>
      <p:pic>
        <p:nvPicPr>
          <p:cNvPr id="259" name="Google Shape;259;p47"/>
          <p:cNvPicPr preferRelativeResize="0"/>
          <p:nvPr/>
        </p:nvPicPr>
        <p:blipFill rotWithShape="1">
          <a:blip r:embed="rId4">
            <a:alphaModFix/>
          </a:blip>
          <a:srcRect b="0" l="0" r="0" t="0"/>
          <a:stretch/>
        </p:blipFill>
        <p:spPr>
          <a:xfrm>
            <a:off x="6334175" y="2704775"/>
            <a:ext cx="2600325" cy="1733550"/>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8"/>
          <p:cNvSpPr txBox="1"/>
          <p:nvPr>
            <p:ph type="title"/>
          </p:nvPr>
        </p:nvSpPr>
        <p:spPr>
          <a:xfrm>
            <a:off x="304800" y="1714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Tips for Trapping</a:t>
            </a:r>
            <a:endParaRPr/>
          </a:p>
        </p:txBody>
      </p:sp>
      <p:sp>
        <p:nvSpPr>
          <p:cNvPr id="265" name="Google Shape;265;p48"/>
          <p:cNvSpPr txBox="1"/>
          <p:nvPr>
            <p:ph idx="1" type="body"/>
          </p:nvPr>
        </p:nvSpPr>
        <p:spPr>
          <a:xfrm>
            <a:off x="685800" y="971550"/>
            <a:ext cx="8077200" cy="3600450"/>
          </a:xfrm>
          <a:prstGeom prst="rect">
            <a:avLst/>
          </a:prstGeom>
          <a:noFill/>
          <a:ln>
            <a:noFill/>
          </a:ln>
        </p:spPr>
        <p:txBody>
          <a:bodyPr anchorCtr="0" anchor="t" bIns="45700" lIns="91425" spcFirstLastPara="1" rIns="91425" wrap="square" tIns="45700">
            <a:noAutofit/>
          </a:bodyPr>
          <a:lstStyle/>
          <a:p>
            <a:pPr indent="-152400" lvl="0" marL="111125" rtl="0" algn="l">
              <a:lnSpc>
                <a:spcPct val="9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Withhold food 24-48 hours in advance</a:t>
            </a:r>
            <a:endParaRPr/>
          </a:p>
          <a:p>
            <a:pPr indent="-133350" lvl="1" marL="341312" rtl="0" algn="l">
              <a:lnSpc>
                <a:spcPct val="90000"/>
              </a:lnSpc>
              <a:spcBef>
                <a:spcPts val="4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Easier to trap</a:t>
            </a:r>
            <a:endParaRPr/>
          </a:p>
          <a:p>
            <a:pPr indent="-133350" lvl="1" marL="341312" rtl="0" algn="l">
              <a:lnSpc>
                <a:spcPct val="90000"/>
              </a:lnSpc>
              <a:spcBef>
                <a:spcPts val="48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Better for surgery</a:t>
            </a:r>
            <a:r>
              <a:rPr b="0" i="0" lang="en" sz="2400" u="none">
                <a:solidFill>
                  <a:schemeClr val="lt2"/>
                </a:solidFill>
                <a:latin typeface="Cambria"/>
                <a:ea typeface="Cambria"/>
                <a:cs typeface="Cambria"/>
                <a:sym typeface="Cambria"/>
              </a:rPr>
              <a:t> </a:t>
            </a:r>
            <a:endParaRPr/>
          </a:p>
          <a:p>
            <a:pPr indent="-152400" lvl="0" marL="111125" rtl="0" algn="l">
              <a:lnSpc>
                <a:spcPct val="9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Trap where you feed</a:t>
            </a:r>
            <a:endParaRPr/>
          </a:p>
          <a:p>
            <a:pPr indent="-152400" lvl="0" marL="111125" rtl="0" algn="l">
              <a:lnSpc>
                <a:spcPct val="9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Where to set traps</a:t>
            </a:r>
            <a:endParaRPr/>
          </a:p>
          <a:p>
            <a:pPr indent="-133350" lvl="1" marL="341312" rtl="0" algn="l">
              <a:lnSpc>
                <a:spcPct val="90000"/>
              </a:lnSpc>
              <a:spcBef>
                <a:spcPts val="4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Level area</a:t>
            </a:r>
            <a:endParaRPr/>
          </a:p>
          <a:p>
            <a:pPr indent="-133350" lvl="1" marL="341312" rtl="0" algn="l">
              <a:lnSpc>
                <a:spcPct val="90000"/>
              </a:lnSpc>
              <a:spcBef>
                <a:spcPts val="4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Discrete area out of public view</a:t>
            </a:r>
            <a:endParaRPr/>
          </a:p>
          <a:p>
            <a:pPr indent="-152400" lvl="0" marL="111125" rtl="0" algn="l">
              <a:lnSpc>
                <a:spcPct val="9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Trap out all members of a colony at once if possible</a:t>
            </a:r>
            <a:endParaRPr/>
          </a:p>
          <a:p>
            <a:pPr indent="0" lvl="0" marL="111125" rtl="0" algn="l">
              <a:spcBef>
                <a:spcPts val="480"/>
              </a:spcBef>
              <a:spcAft>
                <a:spcPts val="0"/>
              </a:spcAft>
              <a:buClr>
                <a:schemeClr val="lt2"/>
              </a:buClr>
              <a:buSzPts val="2400"/>
              <a:buNone/>
            </a:pPr>
            <a:r>
              <a:t/>
            </a:r>
            <a:endParaRPr b="0" i="0" sz="2400" u="none">
              <a:solidFill>
                <a:schemeClr val="lt2"/>
              </a:solidFill>
              <a:latin typeface="Cambria"/>
              <a:ea typeface="Cambria"/>
              <a:cs typeface="Cambria"/>
              <a:sym typeface="Cambria"/>
            </a:endParaRPr>
          </a:p>
        </p:txBody>
      </p:sp>
      <p:pic>
        <p:nvPicPr>
          <p:cNvPr id="266" name="Google Shape;266;p48"/>
          <p:cNvPicPr preferRelativeResize="0"/>
          <p:nvPr>
            <p:ph idx="1" type="body"/>
          </p:nvPr>
        </p:nvPicPr>
        <p:blipFill rotWithShape="1">
          <a:blip r:embed="rId3">
            <a:alphaModFix/>
          </a:blip>
          <a:srcRect b="0" l="0" r="0" t="0"/>
          <a:stretch/>
        </p:blipFill>
        <p:spPr>
          <a:xfrm>
            <a:off x="5472875" y="1545000"/>
            <a:ext cx="3390900" cy="1695600"/>
          </a:xfrm>
          <a:prstGeom prst="rect">
            <a:avLst/>
          </a:prstGeom>
          <a:noFill/>
          <a:ln cap="flat" cmpd="sng" w="38100">
            <a:solidFill>
              <a:srgbClr val="FF8800"/>
            </a:solidFill>
            <a:prstDash val="solid"/>
            <a:miter lim="524288"/>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9"/>
          <p:cNvSpPr txBox="1"/>
          <p:nvPr>
            <p:ph type="title"/>
          </p:nvPr>
        </p:nvSpPr>
        <p:spPr>
          <a:xfrm>
            <a:off x="381000" y="2286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Trapping should minimize stress</a:t>
            </a:r>
            <a:endParaRPr/>
          </a:p>
        </p:txBody>
      </p:sp>
      <p:sp>
        <p:nvSpPr>
          <p:cNvPr id="272" name="Google Shape;272;p49"/>
          <p:cNvSpPr txBox="1"/>
          <p:nvPr>
            <p:ph idx="1" type="body"/>
          </p:nvPr>
        </p:nvSpPr>
        <p:spPr>
          <a:xfrm>
            <a:off x="381000" y="1143000"/>
            <a:ext cx="7848600" cy="3600450"/>
          </a:xfrm>
          <a:prstGeom prst="rect">
            <a:avLst/>
          </a:prstGeom>
          <a:noFill/>
          <a:ln>
            <a:noFill/>
          </a:ln>
        </p:spPr>
        <p:txBody>
          <a:bodyPr anchorCtr="0" anchor="t" bIns="45700" lIns="91425" spcFirstLastPara="1" rIns="91425" wrap="square" tIns="45700">
            <a:noAutofit/>
          </a:bodyPr>
          <a:lstStyle/>
          <a:p>
            <a:pPr indent="-152400" lvl="0" marL="111125" rtl="0" algn="l">
              <a:lnSpc>
                <a:spcPct val="8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Trap on a level surface with smelly bait and always COVER traps</a:t>
            </a:r>
            <a:endParaRPr/>
          </a:p>
          <a:p>
            <a:pPr indent="0" lvl="0" marL="111125" rtl="0" algn="l">
              <a:lnSpc>
                <a:spcPct val="80000"/>
              </a:lnSpc>
              <a:spcBef>
                <a:spcPts val="480"/>
              </a:spcBef>
              <a:spcAft>
                <a:spcPts val="0"/>
              </a:spcAft>
              <a:buClr>
                <a:schemeClr val="lt2"/>
              </a:buClr>
              <a:buSzPts val="2400"/>
              <a:buFont typeface="Times"/>
              <a:buNone/>
            </a:pPr>
            <a:r>
              <a:t/>
            </a:r>
            <a:endParaRPr b="0" i="0" sz="2400" u="none">
              <a:solidFill>
                <a:schemeClr val="lt2"/>
              </a:solidFill>
              <a:latin typeface="Cambria"/>
              <a:ea typeface="Cambria"/>
              <a:cs typeface="Cambria"/>
              <a:sym typeface="Cambria"/>
            </a:endParaRPr>
          </a:p>
          <a:p>
            <a:pPr indent="-152400" lvl="0" marL="111125" rtl="0" algn="l">
              <a:lnSpc>
                <a:spcPct val="8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Keeping a trapped cat covered and calm impacts the disposition of the cat later and projects a professional image to the public</a:t>
            </a:r>
            <a:endParaRPr/>
          </a:p>
          <a:p>
            <a:pPr indent="0" lvl="0" marL="111125" rtl="0" algn="l">
              <a:lnSpc>
                <a:spcPct val="80000"/>
              </a:lnSpc>
              <a:spcBef>
                <a:spcPts val="480"/>
              </a:spcBef>
              <a:spcAft>
                <a:spcPts val="0"/>
              </a:spcAft>
              <a:buClr>
                <a:schemeClr val="lt2"/>
              </a:buClr>
              <a:buSzPts val="2400"/>
              <a:buFont typeface="Times"/>
              <a:buNone/>
            </a:pPr>
            <a:r>
              <a:t/>
            </a:r>
            <a:endParaRPr b="0" i="0" sz="2400" u="none">
              <a:solidFill>
                <a:schemeClr val="lt2"/>
              </a:solidFill>
              <a:latin typeface="Cambria"/>
              <a:ea typeface="Cambria"/>
              <a:cs typeface="Cambria"/>
              <a:sym typeface="Cambria"/>
            </a:endParaRPr>
          </a:p>
          <a:p>
            <a:pPr indent="-152400" lvl="0" marL="111125" rtl="0" algn="l">
              <a:lnSpc>
                <a:spcPct val="8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Reducing stress also improves                                             outcome for the cats</a:t>
            </a:r>
            <a:endParaRPr/>
          </a:p>
          <a:p>
            <a:pPr indent="-285750" lvl="1" marL="742950" rtl="0" algn="l">
              <a:lnSpc>
                <a:spcPct val="8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Response to vaccination</a:t>
            </a:r>
            <a:endParaRPr/>
          </a:p>
          <a:p>
            <a:pPr indent="-285750" lvl="1" marL="742950" rtl="0" algn="l">
              <a:lnSpc>
                <a:spcPct val="8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Anesthetic risk decreased</a:t>
            </a:r>
            <a:endParaRPr/>
          </a:p>
        </p:txBody>
      </p:sp>
      <p:pic>
        <p:nvPicPr>
          <p:cNvPr descr="release" id="273" name="Google Shape;273;p49"/>
          <p:cNvPicPr preferRelativeResize="0"/>
          <p:nvPr>
            <p:ph idx="1" type="body"/>
          </p:nvPr>
        </p:nvPicPr>
        <p:blipFill rotWithShape="1">
          <a:blip r:embed="rId3">
            <a:alphaModFix/>
          </a:blip>
          <a:srcRect b="0" l="0" r="0" t="0"/>
          <a:stretch/>
        </p:blipFill>
        <p:spPr>
          <a:xfrm>
            <a:off x="5181600" y="2800350"/>
            <a:ext cx="3505200" cy="1752600"/>
          </a:xfrm>
          <a:prstGeom prst="rect">
            <a:avLst/>
          </a:prstGeom>
          <a:noFill/>
          <a:ln cap="flat" cmpd="sng" w="38100">
            <a:solidFill>
              <a:srgbClr val="FF8800"/>
            </a:solidFill>
            <a:prstDash val="solid"/>
            <a:miter lim="524288"/>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228600" y="171450"/>
            <a:ext cx="7010400" cy="114538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What cats are…</a:t>
            </a:r>
            <a:endParaRPr/>
          </a:p>
        </p:txBody>
      </p:sp>
      <p:pic>
        <p:nvPicPr>
          <p:cNvPr descr="OS50060" id="279" name="Google Shape;279;p50"/>
          <p:cNvPicPr preferRelativeResize="0"/>
          <p:nvPr/>
        </p:nvPicPr>
        <p:blipFill rotWithShape="1">
          <a:blip r:embed="rId3">
            <a:alphaModFix/>
          </a:blip>
          <a:srcRect b="0" l="0" r="0" t="0"/>
          <a:stretch/>
        </p:blipFill>
        <p:spPr>
          <a:xfrm>
            <a:off x="-304800" y="2457450"/>
            <a:ext cx="3413125" cy="2686050"/>
          </a:xfrm>
          <a:prstGeom prst="rect">
            <a:avLst/>
          </a:prstGeom>
          <a:noFill/>
          <a:ln>
            <a:noFill/>
          </a:ln>
        </p:spPr>
      </p:pic>
      <p:sp>
        <p:nvSpPr>
          <p:cNvPr id="280" name="Google Shape;280;p50"/>
          <p:cNvSpPr txBox="1"/>
          <p:nvPr/>
        </p:nvSpPr>
        <p:spPr>
          <a:xfrm>
            <a:off x="1752600" y="1314450"/>
            <a:ext cx="7391400" cy="3086100"/>
          </a:xfrm>
          <a:prstGeom prst="rect">
            <a:avLst/>
          </a:prstGeom>
          <a:noFill/>
          <a:ln>
            <a:noFill/>
          </a:ln>
        </p:spPr>
        <p:txBody>
          <a:bodyPr anchorCtr="0" anchor="t" bIns="46025" lIns="92075" spcFirstLastPara="1" rIns="92075" wrap="square" tIns="46025">
            <a:noAutofit/>
          </a:bodyPr>
          <a:lstStyle/>
          <a:p>
            <a:pPr indent="-190500" lvl="0" marL="111125" marR="0" rtl="0" algn="l">
              <a:lnSpc>
                <a:spcPct val="100000"/>
              </a:lnSpc>
              <a:spcBef>
                <a:spcPts val="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Both predators and prey - Fight or flight</a:t>
            </a:r>
            <a:endParaRPr/>
          </a:p>
          <a:p>
            <a:pPr indent="-190500" lvl="0" marL="111125" marR="0" rtl="0" algn="l">
              <a:lnSpc>
                <a:spcPct val="100000"/>
              </a:lnSpc>
              <a:spcBef>
                <a:spcPts val="60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Physiology</a:t>
            </a:r>
            <a:endParaRPr/>
          </a:p>
          <a:p>
            <a:pPr indent="-171450" lvl="1" marL="341312" marR="0" rtl="0" algn="l">
              <a:lnSpc>
                <a:spcPct val="100000"/>
              </a:lnSpc>
              <a:spcBef>
                <a:spcPts val="540"/>
              </a:spcBef>
              <a:spcAft>
                <a:spcPts val="0"/>
              </a:spcAft>
              <a:buClr>
                <a:schemeClr val="lt2"/>
              </a:buClr>
              <a:buSzPts val="2700"/>
              <a:buFont typeface="Times"/>
              <a:buChar char="•"/>
            </a:pPr>
            <a:r>
              <a:rPr b="0" i="0" lang="en" sz="2700" u="none" cap="none" strike="noStrike">
                <a:solidFill>
                  <a:schemeClr val="lt2"/>
                </a:solidFill>
                <a:latin typeface="Cambria"/>
                <a:ea typeface="Cambria"/>
                <a:cs typeface="Cambria"/>
                <a:sym typeface="Cambria"/>
              </a:rPr>
              <a:t>Adrenaline release</a:t>
            </a:r>
            <a:endParaRPr/>
          </a:p>
          <a:p>
            <a:pPr indent="-152400" lvl="2" marL="571500" marR="0" rtl="0" algn="l">
              <a:lnSpc>
                <a:spcPct val="100000"/>
              </a:lnSpc>
              <a:spcBef>
                <a:spcPts val="480"/>
              </a:spcBef>
              <a:spcAft>
                <a:spcPts val="0"/>
              </a:spcAft>
              <a:buClr>
                <a:schemeClr val="lt2"/>
              </a:buClr>
              <a:buSzPts val="2400"/>
              <a:buFont typeface="Times"/>
              <a:buChar char="•"/>
            </a:pPr>
            <a:r>
              <a:rPr b="0" i="0" lang="en" sz="2400" u="none" cap="none" strike="noStrike">
                <a:solidFill>
                  <a:schemeClr val="lt2"/>
                </a:solidFill>
                <a:latin typeface="Cambria"/>
                <a:ea typeface="Cambria"/>
                <a:cs typeface="Cambria"/>
                <a:sym typeface="Cambria"/>
              </a:rPr>
              <a:t>Prepares body for action 	</a:t>
            </a:r>
            <a:endParaRPr/>
          </a:p>
          <a:p>
            <a:pPr indent="-152400" lvl="2" marL="571500" marR="0" rtl="0" algn="l">
              <a:lnSpc>
                <a:spcPct val="100000"/>
              </a:lnSpc>
              <a:spcBef>
                <a:spcPts val="480"/>
              </a:spcBef>
              <a:spcAft>
                <a:spcPts val="0"/>
              </a:spcAft>
              <a:buClr>
                <a:schemeClr val="lt2"/>
              </a:buClr>
              <a:buSzPts val="2400"/>
              <a:buFont typeface="Times"/>
              <a:buChar char="•"/>
            </a:pPr>
            <a:r>
              <a:rPr b="0" i="0" lang="en" sz="2400" u="none" cap="none" strike="noStrike">
                <a:solidFill>
                  <a:schemeClr val="lt2"/>
                </a:solidFill>
                <a:latin typeface="Cambria"/>
                <a:ea typeface="Cambria"/>
                <a:cs typeface="Cambria"/>
                <a:sym typeface="Cambria"/>
              </a:rPr>
              <a:t>Increase blood pressure, heart rate, respiratory rate, cardiac output</a:t>
            </a:r>
            <a:endParaRPr/>
          </a:p>
          <a:p>
            <a:pPr indent="-152400" lvl="2" marL="571500" marR="0" rtl="0" algn="l">
              <a:lnSpc>
                <a:spcPct val="100000"/>
              </a:lnSpc>
              <a:spcBef>
                <a:spcPts val="480"/>
              </a:spcBef>
              <a:spcAft>
                <a:spcPts val="0"/>
              </a:spcAft>
              <a:buClr>
                <a:schemeClr val="lt2"/>
              </a:buClr>
              <a:buSzPts val="2400"/>
              <a:buFont typeface="Times"/>
              <a:buChar char="•"/>
            </a:pPr>
            <a:r>
              <a:rPr b="0" i="0" lang="en" sz="2400" u="none" cap="none" strike="noStrike">
                <a:solidFill>
                  <a:schemeClr val="lt2"/>
                </a:solidFill>
                <a:latin typeface="Cambria"/>
                <a:ea typeface="Cambria"/>
                <a:cs typeface="Cambria"/>
                <a:sym typeface="Cambria"/>
              </a:rPr>
              <a:t>Most potent stimulus is apprehension (stress!)</a:t>
            </a:r>
            <a:endParaRPr/>
          </a:p>
          <a:p>
            <a:pPr indent="0" lvl="2" marL="571500" marR="0" rtl="0" algn="l">
              <a:lnSpc>
                <a:spcPct val="100000"/>
              </a:lnSpc>
              <a:spcBef>
                <a:spcPts val="480"/>
              </a:spcBef>
              <a:spcAft>
                <a:spcPts val="0"/>
              </a:spcAft>
              <a:buClr>
                <a:schemeClr val="dk1"/>
              </a:buClr>
              <a:buSzPts val="2400"/>
              <a:buFont typeface="Times"/>
              <a:buNone/>
            </a:pPr>
            <a:r>
              <a:t/>
            </a:r>
            <a:endParaRPr b="0" i="0" sz="2400" u="none" cap="none" strike="noStrike">
              <a:solidFill>
                <a:schemeClr val="lt2"/>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400" u="none" cap="none" strike="noStrike">
              <a:solidFill>
                <a:schemeClr val="lt2"/>
              </a:solidFill>
              <a:latin typeface="Cambria"/>
              <a:ea typeface="Cambria"/>
              <a:cs typeface="Cambria"/>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txBox="1"/>
          <p:nvPr/>
        </p:nvSpPr>
        <p:spPr>
          <a:xfrm>
            <a:off x="457200" y="342900"/>
            <a:ext cx="7772400" cy="85725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Physiological Results of Stress</a:t>
            </a:r>
            <a:endParaRPr/>
          </a:p>
        </p:txBody>
      </p:sp>
      <p:pic>
        <p:nvPicPr>
          <p:cNvPr descr="scared-cat1" id="286" name="Google Shape;286;p51"/>
          <p:cNvPicPr preferRelativeResize="0"/>
          <p:nvPr/>
        </p:nvPicPr>
        <p:blipFill rotWithShape="1">
          <a:blip r:embed="rId3">
            <a:alphaModFix/>
          </a:blip>
          <a:srcRect b="0" l="0" r="0" t="0"/>
          <a:stretch/>
        </p:blipFill>
        <p:spPr>
          <a:xfrm>
            <a:off x="6248400" y="1143000"/>
            <a:ext cx="1779984" cy="1964531"/>
          </a:xfrm>
          <a:prstGeom prst="rect">
            <a:avLst/>
          </a:prstGeom>
          <a:noFill/>
          <a:ln>
            <a:noFill/>
          </a:ln>
        </p:spPr>
      </p:pic>
      <p:sp>
        <p:nvSpPr>
          <p:cNvPr id="287" name="Google Shape;287;p51"/>
          <p:cNvSpPr txBox="1"/>
          <p:nvPr/>
        </p:nvSpPr>
        <p:spPr>
          <a:xfrm>
            <a:off x="381000" y="1257300"/>
            <a:ext cx="7772400" cy="3086100"/>
          </a:xfrm>
          <a:prstGeom prst="rect">
            <a:avLst/>
          </a:prstGeom>
          <a:noFill/>
          <a:ln>
            <a:noFill/>
          </a:ln>
        </p:spPr>
        <p:txBody>
          <a:bodyPr anchorCtr="0" anchor="t" bIns="46025" lIns="92075" spcFirstLastPara="1" rIns="92075" wrap="square" tIns="46025">
            <a:noAutofit/>
          </a:bodyPr>
          <a:lstStyle/>
          <a:p>
            <a:pPr indent="-127000" lvl="0" marL="111125" marR="0"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Adrenaline</a:t>
            </a:r>
            <a:endParaRPr sz="400"/>
          </a:p>
          <a:p>
            <a:pPr indent="-107950" lvl="1" marL="341312" marR="0" rtl="0" algn="l">
              <a:lnSpc>
                <a:spcPct val="100000"/>
              </a:lnSpc>
              <a:spcBef>
                <a:spcPts val="540"/>
              </a:spcBef>
              <a:spcAft>
                <a:spcPts val="0"/>
              </a:spcAft>
              <a:buClr>
                <a:schemeClr val="lt2"/>
              </a:buClr>
              <a:buSzPts val="1700"/>
              <a:buFont typeface="Times"/>
              <a:buChar char="•"/>
            </a:pPr>
            <a:r>
              <a:rPr b="0" i="0" lang="en" sz="1700" u="none" cap="none" strike="noStrike">
                <a:solidFill>
                  <a:schemeClr val="lt2"/>
                </a:solidFill>
                <a:latin typeface="Cambria"/>
                <a:ea typeface="Cambria"/>
                <a:cs typeface="Cambria"/>
                <a:sym typeface="Cambria"/>
              </a:rPr>
              <a:t>Decompensation/death of ill cats</a:t>
            </a:r>
            <a:endParaRPr sz="400"/>
          </a:p>
          <a:p>
            <a:pPr indent="-107950" lvl="1" marL="341312" marR="0" rtl="0" algn="l">
              <a:lnSpc>
                <a:spcPct val="100000"/>
              </a:lnSpc>
              <a:spcBef>
                <a:spcPts val="540"/>
              </a:spcBef>
              <a:spcAft>
                <a:spcPts val="0"/>
              </a:spcAft>
              <a:buClr>
                <a:schemeClr val="lt2"/>
              </a:buClr>
              <a:buSzPts val="1700"/>
              <a:buFont typeface="Times"/>
              <a:buChar char="•"/>
            </a:pPr>
            <a:r>
              <a:rPr b="0" i="0" lang="en" sz="1700" u="none" cap="none" strike="noStrike">
                <a:solidFill>
                  <a:schemeClr val="lt2"/>
                </a:solidFill>
                <a:latin typeface="Cambria"/>
                <a:ea typeface="Cambria"/>
                <a:cs typeface="Cambria"/>
                <a:sym typeface="Cambria"/>
              </a:rPr>
              <a:t>Normal cats</a:t>
            </a:r>
            <a:endParaRPr sz="400"/>
          </a:p>
          <a:p>
            <a:pPr indent="-88900" lvl="2" marL="571500" marR="0" rtl="0" algn="l">
              <a:lnSpc>
                <a:spcPct val="100000"/>
              </a:lnSpc>
              <a:spcBef>
                <a:spcPts val="480"/>
              </a:spcBef>
              <a:spcAft>
                <a:spcPts val="0"/>
              </a:spcAft>
              <a:buClr>
                <a:schemeClr val="lt2"/>
              </a:buClr>
              <a:buSzPts val="1400"/>
              <a:buFont typeface="Times"/>
              <a:buChar char="•"/>
            </a:pPr>
            <a:r>
              <a:rPr b="0" i="0" lang="en" u="none" cap="none" strike="noStrike">
                <a:solidFill>
                  <a:schemeClr val="lt2"/>
                </a:solidFill>
                <a:latin typeface="Cambria"/>
                <a:ea typeface="Cambria"/>
                <a:cs typeface="Cambria"/>
                <a:sym typeface="Cambria"/>
              </a:rPr>
              <a:t>Changes in blood parameters</a:t>
            </a:r>
            <a:endParaRPr sz="400"/>
          </a:p>
          <a:p>
            <a:pPr indent="-107950" lvl="1" marL="341312" marR="0" rtl="0" algn="l">
              <a:lnSpc>
                <a:spcPct val="100000"/>
              </a:lnSpc>
              <a:spcBef>
                <a:spcPts val="540"/>
              </a:spcBef>
              <a:spcAft>
                <a:spcPts val="0"/>
              </a:spcAft>
              <a:buClr>
                <a:schemeClr val="lt2"/>
              </a:buClr>
              <a:buSzPts val="1700"/>
              <a:buFont typeface="Times"/>
              <a:buChar char="•"/>
            </a:pPr>
            <a:r>
              <a:rPr b="0" i="0" lang="en" sz="1700" u="none" cap="none" strike="noStrike">
                <a:solidFill>
                  <a:schemeClr val="lt2"/>
                </a:solidFill>
                <a:latin typeface="Cambria"/>
                <a:ea typeface="Cambria"/>
                <a:cs typeface="Cambria"/>
                <a:sym typeface="Cambria"/>
              </a:rPr>
              <a:t>Anesthetized cats</a:t>
            </a:r>
            <a:endParaRPr sz="400"/>
          </a:p>
          <a:p>
            <a:pPr indent="-88900" lvl="2" marL="571500" marR="0" rtl="0" algn="l">
              <a:lnSpc>
                <a:spcPct val="100000"/>
              </a:lnSpc>
              <a:spcBef>
                <a:spcPts val="480"/>
              </a:spcBef>
              <a:spcAft>
                <a:spcPts val="0"/>
              </a:spcAft>
              <a:buClr>
                <a:schemeClr val="lt2"/>
              </a:buClr>
              <a:buSzPts val="1400"/>
              <a:buFont typeface="Times"/>
              <a:buChar char="•"/>
            </a:pPr>
            <a:r>
              <a:rPr b="0" i="0" lang="en" u="none" cap="none" strike="noStrike">
                <a:solidFill>
                  <a:schemeClr val="lt2"/>
                </a:solidFill>
                <a:latin typeface="Cambria"/>
                <a:ea typeface="Cambria"/>
                <a:cs typeface="Cambria"/>
                <a:sym typeface="Cambria"/>
              </a:rPr>
              <a:t>Need for more drugs</a:t>
            </a:r>
            <a:endParaRPr sz="400"/>
          </a:p>
          <a:p>
            <a:pPr indent="-88900" lvl="2" marL="571500" marR="0" rtl="0" algn="l">
              <a:lnSpc>
                <a:spcPct val="100000"/>
              </a:lnSpc>
              <a:spcBef>
                <a:spcPts val="480"/>
              </a:spcBef>
              <a:spcAft>
                <a:spcPts val="0"/>
              </a:spcAft>
              <a:buClr>
                <a:schemeClr val="lt2"/>
              </a:buClr>
              <a:buSzPts val="1400"/>
              <a:buFont typeface="Times"/>
              <a:buChar char="•"/>
            </a:pPr>
            <a:r>
              <a:rPr b="0" i="0" lang="en" u="none" cap="none" strike="noStrike">
                <a:solidFill>
                  <a:schemeClr val="lt2"/>
                </a:solidFill>
                <a:latin typeface="Cambria"/>
                <a:ea typeface="Cambria"/>
                <a:cs typeface="Cambria"/>
                <a:sym typeface="Cambria"/>
              </a:rPr>
              <a:t>Increased risk of arrhythmias, complications</a:t>
            </a:r>
            <a:endParaRPr sz="400"/>
          </a:p>
          <a:p>
            <a:pPr indent="-127000" lvl="0" marL="111125" marR="0" rtl="0" algn="l">
              <a:lnSpc>
                <a:spcPct val="100000"/>
              </a:lnSpc>
              <a:spcBef>
                <a:spcPts val="6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Other hormones: cortisol</a:t>
            </a:r>
            <a:endParaRPr sz="400"/>
          </a:p>
          <a:p>
            <a:pPr indent="-107950" lvl="1" marL="341312" marR="0" rtl="0" algn="l">
              <a:lnSpc>
                <a:spcPct val="100000"/>
              </a:lnSpc>
              <a:spcBef>
                <a:spcPts val="540"/>
              </a:spcBef>
              <a:spcAft>
                <a:spcPts val="0"/>
              </a:spcAft>
              <a:buClr>
                <a:schemeClr val="lt2"/>
              </a:buClr>
              <a:buSzPts val="1700"/>
              <a:buFont typeface="Times"/>
              <a:buChar char="•"/>
            </a:pPr>
            <a:r>
              <a:rPr b="0" i="0" lang="en" sz="1700" u="none" cap="none" strike="noStrike">
                <a:solidFill>
                  <a:schemeClr val="lt2"/>
                </a:solidFill>
                <a:latin typeface="Cambria"/>
                <a:ea typeface="Cambria"/>
                <a:cs typeface="Cambria"/>
                <a:sym typeface="Cambria"/>
              </a:rPr>
              <a:t>Chronic stress lowers immunity,               increases susceptibility to disease</a:t>
            </a:r>
            <a:endParaRPr sz="400"/>
          </a:p>
          <a:p>
            <a:pPr indent="0" lvl="0" marL="0" marR="0" rtl="0" algn="l">
              <a:lnSpc>
                <a:spcPct val="100000"/>
              </a:lnSpc>
              <a:spcBef>
                <a:spcPts val="0"/>
              </a:spcBef>
              <a:spcAft>
                <a:spcPts val="0"/>
              </a:spcAft>
              <a:buNone/>
            </a:pPr>
            <a:r>
              <a:t/>
            </a:r>
            <a:endParaRPr b="0" i="0" sz="1700" u="none" cap="none" strike="noStrike">
              <a:solidFill>
                <a:schemeClr val="lt2"/>
              </a:solidFill>
              <a:latin typeface="Cambria"/>
              <a:ea typeface="Cambria"/>
              <a:cs typeface="Cambria"/>
              <a:sym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camouflage" id="292" name="Google Shape;292;p52"/>
          <p:cNvPicPr preferRelativeResize="0"/>
          <p:nvPr/>
        </p:nvPicPr>
        <p:blipFill rotWithShape="1">
          <a:blip r:embed="rId3">
            <a:alphaModFix/>
          </a:blip>
          <a:srcRect b="0" l="0" r="0" t="0"/>
          <a:stretch/>
        </p:blipFill>
        <p:spPr>
          <a:xfrm>
            <a:off x="0" y="-171450"/>
            <a:ext cx="6858000" cy="548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descr="catgloves" id="297" name="Google Shape;297;p53"/>
          <p:cNvPicPr preferRelativeResize="0"/>
          <p:nvPr/>
        </p:nvPicPr>
        <p:blipFill rotWithShape="1">
          <a:blip r:embed="rId3">
            <a:alphaModFix/>
          </a:blip>
          <a:srcRect b="0" l="0" r="0" t="0"/>
          <a:stretch/>
        </p:blipFill>
        <p:spPr>
          <a:xfrm>
            <a:off x="533400" y="571500"/>
            <a:ext cx="2915840" cy="3657600"/>
          </a:xfrm>
          <a:prstGeom prst="rect">
            <a:avLst/>
          </a:prstGeom>
          <a:noFill/>
          <a:ln>
            <a:noFill/>
          </a:ln>
        </p:spPr>
      </p:pic>
      <p:pic>
        <p:nvPicPr>
          <p:cNvPr descr="net" id="298" name="Google Shape;298;p53"/>
          <p:cNvPicPr preferRelativeResize="0"/>
          <p:nvPr/>
        </p:nvPicPr>
        <p:blipFill rotWithShape="1">
          <a:blip r:embed="rId4">
            <a:alphaModFix/>
          </a:blip>
          <a:srcRect b="0" l="0" r="0" t="0"/>
          <a:stretch/>
        </p:blipFill>
        <p:spPr>
          <a:xfrm>
            <a:off x="5029200" y="0"/>
            <a:ext cx="28575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4"/>
          <p:cNvPicPr preferRelativeResize="0"/>
          <p:nvPr/>
        </p:nvPicPr>
        <p:blipFill rotWithShape="1">
          <a:blip r:embed="rId3">
            <a:alphaModFix/>
          </a:blip>
          <a:srcRect b="0" l="0" r="0" t="0"/>
          <a:stretch/>
        </p:blipFill>
        <p:spPr>
          <a:xfrm>
            <a:off x="0" y="0"/>
            <a:ext cx="6858000" cy="53744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8"/>
          <p:cNvSpPr txBox="1"/>
          <p:nvPr>
            <p:ph type="title"/>
          </p:nvPr>
        </p:nvSpPr>
        <p:spPr>
          <a:xfrm>
            <a:off x="304800" y="1714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500"/>
              <a:buFont typeface="Cambria"/>
              <a:buNone/>
            </a:pPr>
            <a:r>
              <a:rPr b="1" i="0" lang="en" sz="3500" u="none">
                <a:solidFill>
                  <a:srgbClr val="FF8800"/>
                </a:solidFill>
                <a:latin typeface="Cambria"/>
                <a:ea typeface="Cambria"/>
                <a:cs typeface="Cambria"/>
                <a:sym typeface="Cambria"/>
              </a:rPr>
              <a:t>Feral cats &amp; feline overpopulation</a:t>
            </a:r>
            <a:endParaRPr/>
          </a:p>
        </p:txBody>
      </p:sp>
      <p:sp>
        <p:nvSpPr>
          <p:cNvPr id="115" name="Google Shape;115;p28"/>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58750" lvl="0" marL="111125" rtl="0" algn="l">
              <a:lnSpc>
                <a:spcPct val="90000"/>
              </a:lnSpc>
              <a:spcBef>
                <a:spcPts val="0"/>
              </a:spcBef>
              <a:spcAft>
                <a:spcPts val="0"/>
              </a:spcAft>
              <a:buClr>
                <a:schemeClr val="lt2"/>
              </a:buClr>
              <a:buSzPts val="2500"/>
              <a:buFont typeface="Times"/>
              <a:buChar char="•"/>
            </a:pPr>
            <a:r>
              <a:rPr b="0" i="0" lang="en" sz="2500" u="none">
                <a:solidFill>
                  <a:schemeClr val="lt2"/>
                </a:solidFill>
                <a:latin typeface="Cambria"/>
                <a:ea typeface="Cambria"/>
                <a:cs typeface="Cambria"/>
                <a:sym typeface="Cambria"/>
              </a:rPr>
              <a:t>More cats than dogs:</a:t>
            </a:r>
            <a:endParaRPr/>
          </a:p>
          <a:p>
            <a:pPr indent="-139700" lvl="1" marL="341312" rtl="0" algn="l">
              <a:lnSpc>
                <a:spcPct val="9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Entering U.S. shelters</a:t>
            </a:r>
            <a:endParaRPr/>
          </a:p>
          <a:p>
            <a:pPr indent="-139700" lvl="1" marL="341312" rtl="0" algn="l">
              <a:lnSpc>
                <a:spcPct val="9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Living in U.S. homes</a:t>
            </a:r>
            <a:endParaRPr/>
          </a:p>
          <a:p>
            <a:pPr indent="-139700" lvl="1" marL="341312" rtl="0" algn="l">
              <a:lnSpc>
                <a:spcPct val="9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Outside in the U.S.</a:t>
            </a:r>
            <a:endParaRPr/>
          </a:p>
          <a:p>
            <a:pPr indent="0" lvl="0" marL="111125" rtl="0" algn="l">
              <a:lnSpc>
                <a:spcPct val="90000"/>
              </a:lnSpc>
              <a:spcBef>
                <a:spcPts val="440"/>
              </a:spcBef>
              <a:spcAft>
                <a:spcPts val="0"/>
              </a:spcAft>
              <a:buClr>
                <a:schemeClr val="lt2"/>
              </a:buClr>
              <a:buSzPts val="2200"/>
              <a:buFont typeface="Times"/>
              <a:buNone/>
            </a:pPr>
            <a:r>
              <a:t/>
            </a:r>
            <a:endParaRPr b="0" i="0" sz="2200" u="none">
              <a:solidFill>
                <a:schemeClr val="lt2"/>
              </a:solidFill>
              <a:latin typeface="Cambria"/>
              <a:ea typeface="Cambria"/>
              <a:cs typeface="Cambria"/>
              <a:sym typeface="Cambria"/>
            </a:endParaRPr>
          </a:p>
          <a:p>
            <a:pPr indent="-158750" lvl="0" marL="111125" rtl="0" algn="l">
              <a:lnSpc>
                <a:spcPct val="90000"/>
              </a:lnSpc>
              <a:spcBef>
                <a:spcPts val="500"/>
              </a:spcBef>
              <a:spcAft>
                <a:spcPts val="0"/>
              </a:spcAft>
              <a:buClr>
                <a:schemeClr val="lt2"/>
              </a:buClr>
              <a:buSzPts val="2500"/>
              <a:buFont typeface="Times"/>
              <a:buChar char="•"/>
            </a:pPr>
            <a:r>
              <a:rPr b="0" i="0" lang="en" sz="2500" u="none">
                <a:solidFill>
                  <a:schemeClr val="lt2"/>
                </a:solidFill>
                <a:latin typeface="Cambria"/>
                <a:ea typeface="Cambria"/>
                <a:cs typeface="Cambria"/>
                <a:sym typeface="Cambria"/>
              </a:rPr>
              <a:t>Why are cats in trouble?</a:t>
            </a:r>
            <a:endParaRPr/>
          </a:p>
          <a:p>
            <a:pPr indent="-133350" lvl="1" marL="341312" rtl="0" algn="l">
              <a:lnSpc>
                <a:spcPct val="90000"/>
              </a:lnSpc>
              <a:spcBef>
                <a:spcPts val="4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Unique reproductive features</a:t>
            </a:r>
            <a:endParaRPr/>
          </a:p>
          <a:p>
            <a:pPr indent="-115887" lvl="2" marL="571500" rtl="0" algn="l">
              <a:lnSpc>
                <a:spcPct val="90000"/>
              </a:lnSpc>
              <a:spcBef>
                <a:spcPts val="36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Kittens have kittens</a:t>
            </a:r>
            <a:endParaRPr/>
          </a:p>
          <a:p>
            <a:pPr indent="-115887" lvl="2" marL="571500" rtl="0" algn="l">
              <a:lnSpc>
                <a:spcPct val="90000"/>
              </a:lnSpc>
              <a:spcBef>
                <a:spcPts val="36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Kittens with kittens have kittens</a:t>
            </a:r>
            <a:endParaRPr/>
          </a:p>
          <a:p>
            <a:pPr indent="-115887" lvl="2" marL="571500" rtl="0" algn="l">
              <a:lnSpc>
                <a:spcPct val="90000"/>
              </a:lnSpc>
              <a:spcBef>
                <a:spcPts val="36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Physical changes absent, nocturnal behavior</a:t>
            </a:r>
            <a:endParaRPr/>
          </a:p>
          <a:p>
            <a:pPr indent="-133350" lvl="1" marL="341312" rtl="0" algn="l">
              <a:lnSpc>
                <a:spcPct val="90000"/>
              </a:lnSpc>
              <a:spcBef>
                <a:spcPts val="4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Second class status</a:t>
            </a:r>
            <a:endParaRPr/>
          </a:p>
          <a:p>
            <a:pPr indent="-115887" lvl="2" marL="571500" rtl="0" algn="l">
              <a:lnSpc>
                <a:spcPct val="90000"/>
              </a:lnSpc>
              <a:spcBef>
                <a:spcPts val="36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Less care</a:t>
            </a:r>
            <a:endParaRPr/>
          </a:p>
          <a:p>
            <a:pPr indent="-115887" lvl="2" marL="571500" rtl="0" algn="l">
              <a:lnSpc>
                <a:spcPct val="90000"/>
              </a:lnSpc>
              <a:spcBef>
                <a:spcPts val="36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Less understood, few laws</a:t>
            </a:r>
            <a:endParaRPr/>
          </a:p>
        </p:txBody>
      </p:sp>
      <p:pic>
        <p:nvPicPr>
          <p:cNvPr id="116" name="Google Shape;116;p28"/>
          <p:cNvPicPr preferRelativeResize="0"/>
          <p:nvPr/>
        </p:nvPicPr>
        <p:blipFill rotWithShape="1">
          <a:blip r:embed="rId3">
            <a:alphaModFix/>
          </a:blip>
          <a:srcRect b="0" l="0" r="0" t="0"/>
          <a:stretch/>
        </p:blipFill>
        <p:spPr>
          <a:xfrm>
            <a:off x="6096000" y="1371600"/>
            <a:ext cx="1938338" cy="1453753"/>
          </a:xfrm>
          <a:prstGeom prst="rect">
            <a:avLst/>
          </a:prstGeom>
          <a:noFill/>
          <a:ln cap="flat" cmpd="sng" w="25400">
            <a:solidFill>
              <a:srgbClr val="FF8800"/>
            </a:solidFill>
            <a:prstDash val="solid"/>
            <a:miter lim="800000"/>
            <a:headEnd len="sm" w="sm" type="none"/>
            <a:tailEnd len="sm" w="sm" type="none"/>
          </a:ln>
        </p:spPr>
      </p:pic>
      <p:pic>
        <p:nvPicPr>
          <p:cNvPr descr="cat with kittens in a box" id="117" name="Google Shape;117;p28"/>
          <p:cNvPicPr preferRelativeResize="0"/>
          <p:nvPr/>
        </p:nvPicPr>
        <p:blipFill rotWithShape="1">
          <a:blip r:embed="rId4">
            <a:alphaModFix/>
          </a:blip>
          <a:srcRect b="0" l="0" r="0" t="0"/>
          <a:stretch/>
        </p:blipFill>
        <p:spPr>
          <a:xfrm>
            <a:off x="6096000" y="3028950"/>
            <a:ext cx="1885950" cy="1508521"/>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5"/>
          <p:cNvPicPr preferRelativeResize="0"/>
          <p:nvPr/>
        </p:nvPicPr>
        <p:blipFill rotWithShape="1">
          <a:blip r:embed="rId3">
            <a:alphaModFix/>
          </a:blip>
          <a:srcRect b="0" l="0" r="0" t="0"/>
          <a:stretch/>
        </p:blipFill>
        <p:spPr>
          <a:xfrm>
            <a:off x="0" y="0"/>
            <a:ext cx="7772400" cy="5181600"/>
          </a:xfrm>
          <a:prstGeom prst="rect">
            <a:avLst/>
          </a:prstGeom>
          <a:noFill/>
          <a:ln cap="flat" cmpd="sng" w="38100">
            <a:solidFill>
              <a:schemeClr val="dk1"/>
            </a:solidFill>
            <a:prstDash val="solid"/>
            <a:miter lim="800000"/>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bringing cats into the shelter for sx" id="313" name="Google Shape;313;p56"/>
          <p:cNvPicPr preferRelativeResize="0"/>
          <p:nvPr/>
        </p:nvPicPr>
        <p:blipFill rotWithShape="1">
          <a:blip r:embed="rId3">
            <a:alphaModFix/>
          </a:blip>
          <a:srcRect b="0" l="0" r="0" t="0"/>
          <a:stretch/>
        </p:blipFill>
        <p:spPr>
          <a:xfrm>
            <a:off x="0" y="0"/>
            <a:ext cx="8298656" cy="62174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holding" id="318" name="Google Shape;318;p57"/>
          <p:cNvPicPr preferRelativeResize="0"/>
          <p:nvPr/>
        </p:nvPicPr>
        <p:blipFill rotWithShape="1">
          <a:blip r:embed="rId3">
            <a:alphaModFix/>
          </a:blip>
          <a:srcRect b="0" l="0" r="0" t="0"/>
          <a:stretch/>
        </p:blipFill>
        <p:spPr>
          <a:xfrm>
            <a:off x="0" y="-76200"/>
            <a:ext cx="7829550" cy="521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descr="215845886_4208df5d6a_z" id="323" name="Google Shape;323;p58"/>
          <p:cNvPicPr preferRelativeResize="0"/>
          <p:nvPr/>
        </p:nvPicPr>
        <p:blipFill rotWithShape="1">
          <a:blip r:embed="rId3">
            <a:alphaModFix/>
          </a:blip>
          <a:srcRect b="0" l="0" r="0" t="0"/>
          <a:stretch/>
        </p:blipFill>
        <p:spPr>
          <a:xfrm>
            <a:off x="0" y="0"/>
            <a:ext cx="6858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surgery clinic" id="328" name="Google Shape;328;p59"/>
          <p:cNvPicPr preferRelativeResize="0"/>
          <p:nvPr/>
        </p:nvPicPr>
        <p:blipFill rotWithShape="1">
          <a:blip r:embed="rId3">
            <a:alphaModFix/>
          </a:blip>
          <a:srcRect b="0" l="0" r="0" t="0"/>
          <a:stretch/>
        </p:blipFill>
        <p:spPr>
          <a:xfrm>
            <a:off x="0" y="0"/>
            <a:ext cx="6858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descr="IMG_0475" id="333" name="Google Shape;333;p60"/>
          <p:cNvPicPr preferRelativeResize="0"/>
          <p:nvPr/>
        </p:nvPicPr>
        <p:blipFill rotWithShape="1">
          <a:blip r:embed="rId3">
            <a:alphaModFix/>
          </a:blip>
          <a:srcRect b="0" l="0" r="0" t="0"/>
          <a:stretch/>
        </p:blipFill>
        <p:spPr>
          <a:xfrm>
            <a:off x="0" y="0"/>
            <a:ext cx="7471171" cy="560308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descr="waiting room" id="339" name="Google Shape;339;p61"/>
          <p:cNvPicPr preferRelativeResize="0"/>
          <p:nvPr>
            <p:ph idx="4294967295" type="body"/>
          </p:nvPr>
        </p:nvPicPr>
        <p:blipFill rotWithShape="1">
          <a:blip r:embed="rId3">
            <a:alphaModFix/>
          </a:blip>
          <a:srcRect b="0" l="0" r="0" t="0"/>
          <a:stretch/>
        </p:blipFill>
        <p:spPr>
          <a:xfrm>
            <a:off x="-152400" y="0"/>
            <a:ext cx="9296400" cy="5229225"/>
          </a:xfrm>
          <a:prstGeom prst="rect">
            <a:avLst/>
          </a:prstGeom>
          <a:noFill/>
          <a:ln>
            <a:noFill/>
          </a:ln>
          <a:effectLst>
            <a:outerShdw blurRad="63500" dir="2700000" dist="139700">
              <a:srgbClr val="333333">
                <a:alpha val="64705"/>
              </a:srgbClr>
            </a:outerShdw>
          </a:effectLst>
        </p:spPr>
      </p:pic>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62"/>
          <p:cNvPicPr preferRelativeResize="0"/>
          <p:nvPr/>
        </p:nvPicPr>
        <p:blipFill rotWithShape="1">
          <a:blip r:embed="rId3">
            <a:alphaModFix/>
          </a:blip>
          <a:srcRect b="0" l="0" r="0" t="0"/>
          <a:stretch/>
        </p:blipFill>
        <p:spPr>
          <a:xfrm>
            <a:off x="-990600" y="0"/>
            <a:ext cx="7715250" cy="523517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3"/>
          <p:cNvSpPr txBox="1"/>
          <p:nvPr>
            <p:ph type="title"/>
          </p:nvPr>
        </p:nvSpPr>
        <p:spPr>
          <a:xfrm>
            <a:off x="381000" y="2286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500"/>
              <a:buFont typeface="Cambria"/>
              <a:buNone/>
            </a:pPr>
            <a:r>
              <a:rPr b="1" i="0" lang="en" sz="3500" u="none">
                <a:solidFill>
                  <a:srgbClr val="FF8800"/>
                </a:solidFill>
                <a:latin typeface="Cambria"/>
                <a:ea typeface="Cambria"/>
                <a:cs typeface="Cambria"/>
                <a:sym typeface="Cambria"/>
              </a:rPr>
              <a:t>Young kittens should be rehomed</a:t>
            </a:r>
            <a:endParaRPr/>
          </a:p>
        </p:txBody>
      </p:sp>
      <p:sp>
        <p:nvSpPr>
          <p:cNvPr id="350" name="Google Shape;350;p63"/>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39700" lvl="0" marL="111125" rtl="0" algn="l">
              <a:lnSpc>
                <a:spcPct val="100000"/>
              </a:lnSpc>
              <a:spcBef>
                <a:spcPts val="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Highest mortality rates – 50%, up to 75%</a:t>
            </a:r>
            <a:endParaRPr/>
          </a:p>
          <a:p>
            <a:pPr indent="-139700" lvl="0" marL="111125"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Remove from colony: tame/socialize, adopt out</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Younger = easier</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Generally under 10-12 weeks</a:t>
            </a:r>
            <a:endParaRPr/>
          </a:p>
          <a:p>
            <a:pPr indent="-139700" lvl="0" marL="111125"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If unable, humanely euthanize</a:t>
            </a:r>
            <a:endParaRPr/>
          </a:p>
        </p:txBody>
      </p:sp>
      <p:pic>
        <p:nvPicPr>
          <p:cNvPr descr="gallerykitten21" id="351" name="Google Shape;351;p63"/>
          <p:cNvPicPr preferRelativeResize="0"/>
          <p:nvPr/>
        </p:nvPicPr>
        <p:blipFill rotWithShape="1">
          <a:blip r:embed="rId3">
            <a:alphaModFix/>
          </a:blip>
          <a:srcRect b="0" l="0" r="0" t="0"/>
          <a:stretch/>
        </p:blipFill>
        <p:spPr>
          <a:xfrm>
            <a:off x="5029200" y="2457450"/>
            <a:ext cx="2621756" cy="2020490"/>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4"/>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4000"/>
              <a:buFont typeface="Cambria"/>
              <a:buNone/>
            </a:pPr>
            <a:r>
              <a:rPr b="1" i="0" lang="en" sz="4000" u="none" cap="none" strike="noStrike">
                <a:solidFill>
                  <a:srgbClr val="FF8800"/>
                </a:solidFill>
                <a:latin typeface="Cambria"/>
                <a:ea typeface="Cambria"/>
                <a:cs typeface="Cambria"/>
                <a:sym typeface="Cambria"/>
              </a:rPr>
              <a:t>Special Considerations</a:t>
            </a:r>
            <a:endParaRPr/>
          </a:p>
        </p:txBody>
      </p:sp>
      <p:sp>
        <p:nvSpPr>
          <p:cNvPr id="357" name="Google Shape;357;p64"/>
          <p:cNvSpPr txBox="1"/>
          <p:nvPr>
            <p:ph idx="4294967295" type="body"/>
          </p:nvPr>
        </p:nvSpPr>
        <p:spPr>
          <a:xfrm>
            <a:off x="381000" y="1028700"/>
            <a:ext cx="7772400" cy="3600450"/>
          </a:xfrm>
          <a:prstGeom prst="rect">
            <a:avLst/>
          </a:prstGeom>
          <a:noFill/>
          <a:ln>
            <a:noFill/>
          </a:ln>
        </p:spPr>
        <p:txBody>
          <a:bodyPr anchorCtr="0" anchor="t" bIns="45700" lIns="91425" spcFirstLastPara="1" rIns="91425" wrap="square" tIns="45700">
            <a:noAutofit/>
          </a:bodyPr>
          <a:lstStyle/>
          <a:p>
            <a:pPr indent="-120650" lvl="0" marL="111125" marR="0" rtl="0" algn="l">
              <a:lnSpc>
                <a:spcPct val="80000"/>
              </a:lnSpc>
              <a:spcBef>
                <a:spcPts val="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Working with feral cats is not like working with pet cats or stray cats!</a:t>
            </a:r>
            <a:endParaRPr sz="1000"/>
          </a:p>
          <a:p>
            <a:pPr indent="-120650" lvl="0" marL="111125" marR="0" rtl="0" algn="l">
              <a:lnSpc>
                <a:spcPct val="80000"/>
              </a:lnSpc>
              <a:spcBef>
                <a:spcPts val="48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Good practices are key to minimizing stress and ensuring safety for both the cats and people ☺</a:t>
            </a:r>
            <a:endParaRPr sz="1000"/>
          </a:p>
          <a:p>
            <a:pPr indent="-254000" lvl="1" marL="742950" marR="0" rtl="0" algn="l">
              <a:lnSpc>
                <a:spcPct val="80000"/>
              </a:lnSpc>
              <a:spcBef>
                <a:spcPts val="42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ALWAYS sedate a feral cat while in the trap</a:t>
            </a:r>
            <a:endParaRPr sz="1000"/>
          </a:p>
          <a:p>
            <a:pPr indent="-254000" lvl="1" marL="742950" marR="0" rtl="0" algn="l">
              <a:lnSpc>
                <a:spcPct val="80000"/>
              </a:lnSpc>
              <a:spcBef>
                <a:spcPts val="42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Make sure you have the appropriate equipment on hand</a:t>
            </a:r>
            <a:endParaRPr sz="1000"/>
          </a:p>
          <a:p>
            <a:pPr indent="-196850" lvl="2" marL="1143000" marR="0" rtl="0" algn="l">
              <a:lnSpc>
                <a:spcPct val="80000"/>
              </a:lnSpc>
              <a:spcBef>
                <a:spcPts val="360"/>
              </a:spcBef>
              <a:spcAft>
                <a:spcPts val="0"/>
              </a:spcAft>
              <a:buClr>
                <a:schemeClr val="lt2"/>
              </a:buClr>
              <a:buSzPts val="1300"/>
              <a:buFont typeface="Times"/>
              <a:buChar char="•"/>
            </a:pPr>
            <a:r>
              <a:rPr b="0" i="0" lang="en" sz="1300" u="none" cap="none" strike="noStrike">
                <a:solidFill>
                  <a:schemeClr val="lt2"/>
                </a:solidFill>
                <a:latin typeface="Cambria"/>
                <a:ea typeface="Cambria"/>
                <a:cs typeface="Cambria"/>
                <a:sym typeface="Cambria"/>
              </a:rPr>
              <a:t>Humane traps, trap dividers, safety gloves</a:t>
            </a:r>
            <a:endParaRPr sz="1000"/>
          </a:p>
          <a:p>
            <a:pPr indent="-196850" lvl="2" marL="1143000" marR="0" rtl="0" algn="l">
              <a:lnSpc>
                <a:spcPct val="80000"/>
              </a:lnSpc>
              <a:spcBef>
                <a:spcPts val="360"/>
              </a:spcBef>
              <a:spcAft>
                <a:spcPts val="0"/>
              </a:spcAft>
              <a:buClr>
                <a:schemeClr val="lt2"/>
              </a:buClr>
              <a:buSzPts val="1300"/>
              <a:buFont typeface="Times"/>
              <a:buChar char="•"/>
            </a:pPr>
            <a:r>
              <a:rPr b="0" i="0" lang="en" sz="1300" u="none" cap="none" strike="noStrike">
                <a:solidFill>
                  <a:schemeClr val="lt2"/>
                </a:solidFill>
                <a:latin typeface="Cambria"/>
                <a:ea typeface="Cambria"/>
                <a:cs typeface="Cambria"/>
                <a:sym typeface="Cambria"/>
              </a:rPr>
              <a:t>Newspapers, disinfectants, paper towels</a:t>
            </a:r>
            <a:endParaRPr sz="1000"/>
          </a:p>
          <a:p>
            <a:pPr indent="-196850" lvl="2" marL="1143000" marR="0" rtl="0" algn="l">
              <a:lnSpc>
                <a:spcPct val="80000"/>
              </a:lnSpc>
              <a:spcBef>
                <a:spcPts val="360"/>
              </a:spcBef>
              <a:spcAft>
                <a:spcPts val="0"/>
              </a:spcAft>
              <a:buClr>
                <a:schemeClr val="lt2"/>
              </a:buClr>
              <a:buSzPts val="1300"/>
              <a:buFont typeface="Times"/>
              <a:buChar char="•"/>
            </a:pPr>
            <a:r>
              <a:rPr b="0" i="0" lang="en" sz="1300" u="none" cap="none" strike="noStrike">
                <a:solidFill>
                  <a:schemeClr val="lt2"/>
                </a:solidFill>
                <a:latin typeface="Cambria"/>
                <a:ea typeface="Cambria"/>
                <a:cs typeface="Cambria"/>
                <a:sym typeface="Cambria"/>
              </a:rPr>
              <a:t>Food and water</a:t>
            </a:r>
            <a:endParaRPr sz="1000"/>
          </a:p>
          <a:p>
            <a:pPr indent="-196850" lvl="2" marL="1143000" marR="0" rtl="0" algn="l">
              <a:lnSpc>
                <a:spcPct val="80000"/>
              </a:lnSpc>
              <a:spcBef>
                <a:spcPts val="360"/>
              </a:spcBef>
              <a:spcAft>
                <a:spcPts val="0"/>
              </a:spcAft>
              <a:buClr>
                <a:schemeClr val="lt2"/>
              </a:buClr>
              <a:buSzPts val="1300"/>
              <a:buFont typeface="Times"/>
              <a:buChar char="•"/>
            </a:pPr>
            <a:r>
              <a:rPr b="0" i="0" lang="en" sz="1300" u="none" cap="none" strike="noStrike">
                <a:solidFill>
                  <a:schemeClr val="lt2"/>
                </a:solidFill>
                <a:latin typeface="Cambria"/>
                <a:ea typeface="Cambria"/>
                <a:cs typeface="Cambria"/>
                <a:sym typeface="Cambria"/>
              </a:rPr>
              <a:t>Covers for traps</a:t>
            </a:r>
            <a:endParaRPr sz="1000"/>
          </a:p>
          <a:p>
            <a:pPr indent="-254000" lvl="1" marL="742950" marR="0" rtl="0" algn="l">
              <a:lnSpc>
                <a:spcPct val="80000"/>
              </a:lnSpc>
              <a:spcBef>
                <a:spcPts val="42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Have a system in place to track cats and get them back to their trap                                                                   (e.g. paw tags)</a:t>
            </a:r>
            <a:endParaRPr sz="1000"/>
          </a:p>
          <a:p>
            <a:pPr indent="-254000" lvl="1" marL="742950" marR="0" rtl="0" algn="l">
              <a:lnSpc>
                <a:spcPct val="80000"/>
              </a:lnSpc>
              <a:spcBef>
                <a:spcPts val="42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Have medical supplies as needed</a:t>
            </a:r>
            <a:endParaRPr sz="1000"/>
          </a:p>
          <a:p>
            <a:pPr indent="-196850" lvl="2" marL="1143000" marR="0" rtl="0" algn="l">
              <a:lnSpc>
                <a:spcPct val="80000"/>
              </a:lnSpc>
              <a:spcBef>
                <a:spcPts val="360"/>
              </a:spcBef>
              <a:spcAft>
                <a:spcPts val="0"/>
              </a:spcAft>
              <a:buClr>
                <a:schemeClr val="lt2"/>
              </a:buClr>
              <a:buSzPts val="1300"/>
              <a:buFont typeface="Times"/>
              <a:buChar char="•"/>
            </a:pPr>
            <a:r>
              <a:rPr b="0" i="0" lang="en" sz="1300" u="none" cap="none" strike="noStrike">
                <a:solidFill>
                  <a:schemeClr val="lt2"/>
                </a:solidFill>
                <a:latin typeface="Cambria"/>
                <a:ea typeface="Cambria"/>
                <a:cs typeface="Cambria"/>
                <a:sym typeface="Cambria"/>
              </a:rPr>
              <a:t>Vaccinations</a:t>
            </a:r>
            <a:endParaRPr sz="1000"/>
          </a:p>
          <a:p>
            <a:pPr indent="-196850" lvl="2" marL="1143000" marR="0" rtl="0" algn="l">
              <a:lnSpc>
                <a:spcPct val="80000"/>
              </a:lnSpc>
              <a:spcBef>
                <a:spcPts val="360"/>
              </a:spcBef>
              <a:spcAft>
                <a:spcPts val="0"/>
              </a:spcAft>
              <a:buClr>
                <a:schemeClr val="lt2"/>
              </a:buClr>
              <a:buSzPts val="1300"/>
              <a:buFont typeface="Times"/>
              <a:buChar char="•"/>
            </a:pPr>
            <a:r>
              <a:rPr b="0" i="0" lang="en" sz="1300" u="none" cap="none" strike="noStrike">
                <a:solidFill>
                  <a:schemeClr val="lt2"/>
                </a:solidFill>
                <a:latin typeface="Cambria"/>
                <a:ea typeface="Cambria"/>
                <a:cs typeface="Cambria"/>
                <a:sym typeface="Cambria"/>
              </a:rPr>
              <a:t>Dewormer, flea treatment</a:t>
            </a:r>
            <a:endParaRPr sz="1000"/>
          </a:p>
          <a:p>
            <a:pPr indent="-196850" lvl="2" marL="1143000" marR="0" rtl="0" algn="l">
              <a:lnSpc>
                <a:spcPct val="80000"/>
              </a:lnSpc>
              <a:spcBef>
                <a:spcPts val="360"/>
              </a:spcBef>
              <a:spcAft>
                <a:spcPts val="0"/>
              </a:spcAft>
              <a:buClr>
                <a:schemeClr val="lt2"/>
              </a:buClr>
              <a:buSzPts val="1300"/>
              <a:buFont typeface="Times"/>
              <a:buChar char="•"/>
            </a:pPr>
            <a:r>
              <a:rPr b="0" i="0" lang="en" sz="1300" u="none" cap="none" strike="noStrike">
                <a:solidFill>
                  <a:schemeClr val="lt2"/>
                </a:solidFill>
                <a:latin typeface="Cambria"/>
                <a:ea typeface="Cambria"/>
                <a:cs typeface="Cambria"/>
                <a:sym typeface="Cambria"/>
              </a:rPr>
              <a:t>Euthanasia solution</a:t>
            </a:r>
            <a:endParaRPr sz="1000"/>
          </a:p>
        </p:txBody>
      </p:sp>
      <p:sp>
        <p:nvSpPr>
          <p:cNvPr id="358" name="Google Shape;358;p64"/>
          <p:cNvSpPr txBox="1"/>
          <p:nvPr/>
        </p:nvSpPr>
        <p:spPr>
          <a:xfrm>
            <a:off x="4800600" y="4743450"/>
            <a:ext cx="3138487" cy="178594"/>
          </a:xfrm>
          <a:prstGeom prst="rect">
            <a:avLst/>
          </a:prstGeom>
          <a:noFill/>
          <a:ln>
            <a:noFill/>
          </a:ln>
        </p:spPr>
        <p:txBody>
          <a:bodyPr anchorCtr="0" anchor="t" bIns="45700" lIns="91425" spcFirstLastPara="1" rIns="91425" wrap="square" tIns="45700">
            <a:spAutoFit/>
          </a:bodyPr>
          <a:lstStyle/>
          <a:p>
            <a:pPr indent="-76200" lvl="0" marL="0" marR="0" rtl="0" algn="l">
              <a:lnSpc>
                <a:spcPct val="80000"/>
              </a:lnSpc>
              <a:spcBef>
                <a:spcPts val="0"/>
              </a:spcBef>
              <a:spcAft>
                <a:spcPts val="0"/>
              </a:spcAft>
              <a:buClr>
                <a:srgbClr val="FF8800"/>
              </a:buClr>
              <a:buSzPts val="1200"/>
              <a:buFont typeface="Times"/>
              <a:buChar char="•"/>
            </a:pPr>
            <a:r>
              <a:rPr b="0" i="0" lang="en" sz="1200" u="sng">
                <a:solidFill>
                  <a:schemeClr val="hlink"/>
                </a:solidFill>
                <a:latin typeface="Arial"/>
                <a:ea typeface="Arial"/>
                <a:cs typeface="Arial"/>
                <a:sym typeface="Arial"/>
                <a:hlinkClick r:id="rId3"/>
              </a:rPr>
              <a:t>http://www.alleycat.org/page.aspx?pid=455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9"/>
          <p:cNvSpPr txBox="1"/>
          <p:nvPr>
            <p:ph type="title"/>
          </p:nvPr>
        </p:nvSpPr>
        <p:spPr>
          <a:xfrm>
            <a:off x="381000" y="2857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500"/>
              <a:buFont typeface="Cambria"/>
              <a:buNone/>
            </a:pPr>
            <a:r>
              <a:rPr b="1" i="0" lang="en" sz="3500" u="none">
                <a:solidFill>
                  <a:srgbClr val="FF8800"/>
                </a:solidFill>
                <a:latin typeface="Cambria"/>
                <a:ea typeface="Cambria"/>
                <a:cs typeface="Cambria"/>
                <a:sym typeface="Cambria"/>
              </a:rPr>
              <a:t>There are a lot of cats out there….</a:t>
            </a:r>
            <a:endParaRPr/>
          </a:p>
        </p:txBody>
      </p:sp>
      <p:sp>
        <p:nvSpPr>
          <p:cNvPr id="123" name="Google Shape;123;p29"/>
          <p:cNvSpPr txBox="1"/>
          <p:nvPr>
            <p:ph idx="1" type="body"/>
          </p:nvPr>
        </p:nvSpPr>
        <p:spPr>
          <a:xfrm>
            <a:off x="457200" y="3600450"/>
            <a:ext cx="5486400" cy="1828800"/>
          </a:xfrm>
          <a:prstGeom prst="rect">
            <a:avLst/>
          </a:prstGeom>
          <a:noFill/>
          <a:ln>
            <a:noFill/>
          </a:ln>
        </p:spPr>
        <p:txBody>
          <a:bodyPr anchorCtr="0" anchor="t" bIns="45700" lIns="91425" spcFirstLastPara="1" rIns="91425" wrap="square" tIns="45700">
            <a:noAutofit/>
          </a:bodyPr>
          <a:lstStyle/>
          <a:p>
            <a:pPr indent="-165100" lvl="0" marL="111125" rtl="0" algn="l">
              <a:lnSpc>
                <a:spcPct val="100000"/>
              </a:lnSpc>
              <a:spcBef>
                <a:spcPts val="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How many are spayed or neutered?</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Owned cats vs. free-roaming</a:t>
            </a:r>
            <a:endParaRPr/>
          </a:p>
        </p:txBody>
      </p:sp>
      <p:pic>
        <p:nvPicPr>
          <p:cNvPr id="124" name="Google Shape;124;p29"/>
          <p:cNvPicPr preferRelativeResize="0"/>
          <p:nvPr/>
        </p:nvPicPr>
        <p:blipFill rotWithShape="1">
          <a:blip r:embed="rId3">
            <a:alphaModFix/>
          </a:blip>
          <a:srcRect b="31195" l="29246" r="14997" t="35994"/>
          <a:stretch/>
        </p:blipFill>
        <p:spPr>
          <a:xfrm>
            <a:off x="265112" y="1085850"/>
            <a:ext cx="8345487" cy="2301478"/>
          </a:xfrm>
          <a:prstGeom prst="rect">
            <a:avLst/>
          </a:prstGeom>
          <a:noFill/>
          <a:ln>
            <a:noFill/>
          </a:ln>
        </p:spPr>
      </p:pic>
      <p:pic>
        <p:nvPicPr>
          <p:cNvPr id="125" name="Google Shape;125;p29"/>
          <p:cNvPicPr preferRelativeResize="0"/>
          <p:nvPr/>
        </p:nvPicPr>
        <p:blipFill rotWithShape="1">
          <a:blip r:embed="rId4">
            <a:alphaModFix/>
          </a:blip>
          <a:srcRect b="0" l="0" r="0" t="0"/>
          <a:stretch/>
        </p:blipFill>
        <p:spPr>
          <a:xfrm>
            <a:off x="6096000" y="1428750"/>
            <a:ext cx="1995488" cy="2514600"/>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5"/>
          <p:cNvSpPr txBox="1"/>
          <p:nvPr>
            <p:ph type="title"/>
          </p:nvPr>
        </p:nvSpPr>
        <p:spPr>
          <a:xfrm>
            <a:off x="6096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500"/>
              <a:buFont typeface="Arial"/>
              <a:buNone/>
            </a:pPr>
            <a:r>
              <a:rPr b="0" i="0" lang="en" sz="3500" u="none">
                <a:solidFill>
                  <a:srgbClr val="FF8800"/>
                </a:solidFill>
                <a:latin typeface="Arial"/>
                <a:ea typeface="Arial"/>
                <a:cs typeface="Arial"/>
                <a:sym typeface="Arial"/>
              </a:rPr>
              <a:t> Anesthesia and Surgery</a:t>
            </a:r>
            <a:endParaRPr/>
          </a:p>
        </p:txBody>
      </p:sp>
      <p:sp>
        <p:nvSpPr>
          <p:cNvPr id="364" name="Google Shape;364;p65"/>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07950" lvl="0" marL="111125" rtl="0" algn="l">
              <a:lnSpc>
                <a:spcPct val="100000"/>
              </a:lnSpc>
              <a:spcBef>
                <a:spcPts val="0"/>
              </a:spcBef>
              <a:spcAft>
                <a:spcPts val="0"/>
              </a:spcAft>
              <a:buClr>
                <a:schemeClr val="lt2"/>
              </a:buClr>
              <a:buSzPts val="1700"/>
              <a:buFont typeface="Times"/>
              <a:buChar char="•"/>
            </a:pPr>
            <a:r>
              <a:rPr b="0" i="0" lang="en" sz="1700" u="none">
                <a:solidFill>
                  <a:schemeClr val="lt2"/>
                </a:solidFill>
                <a:latin typeface="Arial"/>
                <a:ea typeface="Arial"/>
                <a:cs typeface="Arial"/>
                <a:sym typeface="Arial"/>
              </a:rPr>
              <a:t>Hands-on physical examination performed under anesthesia for safety</a:t>
            </a:r>
            <a:endParaRPr sz="1000"/>
          </a:p>
          <a:p>
            <a:pPr indent="-107950" lvl="0" marL="111125" rtl="0" algn="l">
              <a:lnSpc>
                <a:spcPct val="100000"/>
              </a:lnSpc>
              <a:spcBef>
                <a:spcPts val="440"/>
              </a:spcBef>
              <a:spcAft>
                <a:spcPts val="0"/>
              </a:spcAft>
              <a:buClr>
                <a:schemeClr val="lt2"/>
              </a:buClr>
              <a:buSzPts val="1700"/>
              <a:buFont typeface="Times"/>
              <a:buChar char="•"/>
            </a:pPr>
            <a:r>
              <a:rPr b="0" i="0" lang="en" sz="1700" u="none">
                <a:solidFill>
                  <a:schemeClr val="lt2"/>
                </a:solidFill>
                <a:latin typeface="Arial"/>
                <a:ea typeface="Arial"/>
                <a:cs typeface="Arial"/>
                <a:sym typeface="Arial"/>
              </a:rPr>
              <a:t>Many anesthetic protocols exist</a:t>
            </a:r>
            <a:endParaRPr sz="1000"/>
          </a:p>
          <a:p>
            <a:pPr indent="-107950" lvl="0" marL="111125" rtl="0" algn="l">
              <a:lnSpc>
                <a:spcPct val="100000"/>
              </a:lnSpc>
              <a:spcBef>
                <a:spcPts val="440"/>
              </a:spcBef>
              <a:spcAft>
                <a:spcPts val="0"/>
              </a:spcAft>
              <a:buClr>
                <a:schemeClr val="lt2"/>
              </a:buClr>
              <a:buSzPts val="1700"/>
              <a:buFont typeface="Times"/>
              <a:buChar char="•"/>
            </a:pPr>
            <a:r>
              <a:rPr b="0" i="0" lang="en" sz="1700" u="none">
                <a:solidFill>
                  <a:schemeClr val="lt2"/>
                </a:solidFill>
                <a:latin typeface="Arial"/>
                <a:ea typeface="Arial"/>
                <a:cs typeface="Arial"/>
                <a:sym typeface="Arial"/>
              </a:rPr>
              <a:t>Give drugs without handling the cat – have the proper equipment</a:t>
            </a:r>
            <a:endParaRPr sz="1000"/>
          </a:p>
          <a:p>
            <a:pPr indent="-101600" lvl="1" marL="341312" rtl="0" algn="l">
              <a:lnSpc>
                <a:spcPct val="100000"/>
              </a:lnSpc>
              <a:spcBef>
                <a:spcPts val="420"/>
              </a:spcBef>
              <a:spcAft>
                <a:spcPts val="0"/>
              </a:spcAft>
              <a:buClr>
                <a:schemeClr val="lt2"/>
              </a:buClr>
              <a:buSzPts val="1600"/>
              <a:buFont typeface="Times"/>
              <a:buChar char="•"/>
            </a:pPr>
            <a:r>
              <a:rPr b="0" i="0" lang="en" sz="1600" u="none">
                <a:solidFill>
                  <a:schemeClr val="lt2"/>
                </a:solidFill>
                <a:latin typeface="Arial"/>
                <a:ea typeface="Arial"/>
                <a:cs typeface="Arial"/>
                <a:sym typeface="Arial"/>
              </a:rPr>
              <a:t>Example: TKX</a:t>
            </a:r>
            <a:endParaRPr sz="1000"/>
          </a:p>
          <a:p>
            <a:pPr indent="-84137" lvl="2" marL="571500" rtl="0" algn="l">
              <a:lnSpc>
                <a:spcPct val="100000"/>
              </a:lnSpc>
              <a:spcBef>
                <a:spcPts val="340"/>
              </a:spcBef>
              <a:spcAft>
                <a:spcPts val="0"/>
              </a:spcAft>
              <a:buClr>
                <a:schemeClr val="lt2"/>
              </a:buClr>
              <a:buSzPts val="1200"/>
              <a:buFont typeface="Times"/>
              <a:buChar char="•"/>
            </a:pPr>
            <a:r>
              <a:rPr b="0" i="0" lang="en" sz="1200" u="none">
                <a:solidFill>
                  <a:schemeClr val="lt2"/>
                </a:solidFill>
                <a:latin typeface="Arial"/>
                <a:ea typeface="Arial"/>
                <a:cs typeface="Arial"/>
                <a:sym typeface="Arial"/>
              </a:rPr>
              <a:t>Telazol reconstituted with ketamine and xylazine</a:t>
            </a:r>
            <a:endParaRPr sz="1000"/>
          </a:p>
          <a:p>
            <a:pPr indent="-84137" lvl="2" marL="571500" rtl="0" algn="l">
              <a:lnSpc>
                <a:spcPct val="100000"/>
              </a:lnSpc>
              <a:spcBef>
                <a:spcPts val="340"/>
              </a:spcBef>
              <a:spcAft>
                <a:spcPts val="0"/>
              </a:spcAft>
              <a:buClr>
                <a:schemeClr val="lt2"/>
              </a:buClr>
              <a:buSzPts val="1200"/>
              <a:buFont typeface="Times"/>
              <a:buChar char="•"/>
            </a:pPr>
            <a:r>
              <a:rPr b="0" i="0" lang="en" sz="1200" u="none">
                <a:solidFill>
                  <a:schemeClr val="lt2"/>
                </a:solidFill>
                <a:latin typeface="Arial"/>
                <a:ea typeface="Arial"/>
                <a:cs typeface="Arial"/>
                <a:sym typeface="Arial"/>
              </a:rPr>
              <a:t>Safe, economical and feasible for use in large scale surgery clinics</a:t>
            </a:r>
            <a:endParaRPr sz="1000"/>
          </a:p>
          <a:p>
            <a:pPr indent="-84137" lvl="2" marL="571500" rtl="0" algn="l">
              <a:lnSpc>
                <a:spcPct val="100000"/>
              </a:lnSpc>
              <a:spcBef>
                <a:spcPts val="340"/>
              </a:spcBef>
              <a:spcAft>
                <a:spcPts val="0"/>
              </a:spcAft>
              <a:buClr>
                <a:schemeClr val="lt2"/>
              </a:buClr>
              <a:buSzPts val="1200"/>
              <a:buFont typeface="Times"/>
              <a:buChar char="•"/>
            </a:pPr>
            <a:r>
              <a:rPr b="0" i="0" lang="en" sz="1200" u="none">
                <a:solidFill>
                  <a:schemeClr val="lt2"/>
                </a:solidFill>
                <a:latin typeface="Arial"/>
                <a:ea typeface="Arial"/>
                <a:cs typeface="Arial"/>
                <a:sym typeface="Arial"/>
              </a:rPr>
              <a:t>Hypoxemia may occur; post-op analgesia for females not optimal – need extra medication Many protocols exist</a:t>
            </a:r>
            <a:endParaRPr sz="1000"/>
          </a:p>
          <a:p>
            <a:pPr indent="-107950" lvl="0" marL="111125" rtl="0" algn="l">
              <a:lnSpc>
                <a:spcPct val="100000"/>
              </a:lnSpc>
              <a:spcBef>
                <a:spcPts val="440"/>
              </a:spcBef>
              <a:spcAft>
                <a:spcPts val="0"/>
              </a:spcAft>
              <a:buClr>
                <a:schemeClr val="lt2"/>
              </a:buClr>
              <a:buSzPts val="1700"/>
              <a:buFont typeface="Times"/>
              <a:buChar char="•"/>
            </a:pPr>
            <a:r>
              <a:rPr b="0" i="0" lang="en" sz="1700" u="none">
                <a:solidFill>
                  <a:schemeClr val="lt2"/>
                </a:solidFill>
                <a:latin typeface="Arial"/>
                <a:ea typeface="Arial"/>
                <a:cs typeface="Arial"/>
                <a:sym typeface="Arial"/>
              </a:rPr>
              <a:t>Surgery largely the same</a:t>
            </a:r>
            <a:endParaRPr sz="1000"/>
          </a:p>
          <a:p>
            <a:pPr indent="-107950" lvl="0" marL="111125" rtl="0" algn="l">
              <a:lnSpc>
                <a:spcPct val="100000"/>
              </a:lnSpc>
              <a:spcBef>
                <a:spcPts val="440"/>
              </a:spcBef>
              <a:spcAft>
                <a:spcPts val="0"/>
              </a:spcAft>
              <a:buClr>
                <a:schemeClr val="lt2"/>
              </a:buClr>
              <a:buSzPts val="1700"/>
              <a:buFont typeface="Times"/>
              <a:buChar char="•"/>
            </a:pPr>
            <a:r>
              <a:rPr b="0" i="0" lang="en" sz="1700" u="none">
                <a:solidFill>
                  <a:schemeClr val="lt2"/>
                </a:solidFill>
                <a:latin typeface="Arial"/>
                <a:ea typeface="Arial"/>
                <a:cs typeface="Arial"/>
                <a:sym typeface="Arial"/>
              </a:rPr>
              <a:t>Recover in trap</a:t>
            </a:r>
            <a:endParaRPr sz="1000"/>
          </a:p>
          <a:p>
            <a:pPr indent="-107950" lvl="0" marL="111125" rtl="0" algn="l">
              <a:lnSpc>
                <a:spcPct val="100000"/>
              </a:lnSpc>
              <a:spcBef>
                <a:spcPts val="440"/>
              </a:spcBef>
              <a:spcAft>
                <a:spcPts val="0"/>
              </a:spcAft>
              <a:buClr>
                <a:schemeClr val="lt2"/>
              </a:buClr>
              <a:buSzPts val="1700"/>
              <a:buFont typeface="Times"/>
              <a:buChar char="•"/>
            </a:pPr>
            <a:r>
              <a:rPr b="0" i="0" lang="en" sz="1700" u="none">
                <a:solidFill>
                  <a:schemeClr val="lt2"/>
                </a:solidFill>
                <a:latin typeface="Arial"/>
                <a:ea typeface="Arial"/>
                <a:cs typeface="Arial"/>
                <a:sym typeface="Arial"/>
              </a:rPr>
              <a:t>Feed once awake</a:t>
            </a:r>
            <a:endParaRPr sz="1000"/>
          </a:p>
          <a:p>
            <a:pPr indent="-107950" lvl="0" marL="111125" rtl="0" algn="l">
              <a:lnSpc>
                <a:spcPct val="100000"/>
              </a:lnSpc>
              <a:spcBef>
                <a:spcPts val="440"/>
              </a:spcBef>
              <a:spcAft>
                <a:spcPts val="0"/>
              </a:spcAft>
              <a:buClr>
                <a:schemeClr val="lt2"/>
              </a:buClr>
              <a:buSzPts val="1700"/>
              <a:buFont typeface="Times"/>
              <a:buChar char="•"/>
            </a:pPr>
            <a:r>
              <a:rPr b="0" i="0" lang="en" sz="1700" u="none">
                <a:solidFill>
                  <a:schemeClr val="lt2"/>
                </a:solidFill>
                <a:latin typeface="Arial"/>
                <a:ea typeface="Arial"/>
                <a:cs typeface="Arial"/>
                <a:sym typeface="Arial"/>
              </a:rPr>
              <a:t>Release the next day if active, eating, no obvious clinical concerns</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6"/>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How is a neuter performed?</a:t>
            </a:r>
            <a:endParaRPr/>
          </a:p>
        </p:txBody>
      </p:sp>
      <p:sp>
        <p:nvSpPr>
          <p:cNvPr id="370" name="Google Shape;370;p66"/>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90500" lvl="0" marL="111125" rtl="0" algn="l">
              <a:lnSpc>
                <a:spcPct val="100000"/>
              </a:lnSpc>
              <a:spcBef>
                <a:spcPts val="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Under general anesthesia</a:t>
            </a:r>
            <a:endParaRPr/>
          </a:p>
          <a:p>
            <a:pPr indent="-190500" lvl="0" marL="111125" rtl="0" algn="l">
              <a:lnSpc>
                <a:spcPct val="100000"/>
              </a:lnSpc>
              <a:spcBef>
                <a:spcPts val="60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Incision made to remove the testicles</a:t>
            </a:r>
            <a:endParaRPr/>
          </a:p>
          <a:p>
            <a:pPr indent="-165100" lvl="1" marL="341312"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Generally scrotal</a:t>
            </a:r>
            <a:endParaRPr/>
          </a:p>
          <a:p>
            <a:pPr indent="-165100" lvl="1" marL="341312"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Left open to drain</a:t>
            </a:r>
            <a:endParaRPr/>
          </a:p>
        </p:txBody>
      </p:sp>
      <p:pic>
        <p:nvPicPr>
          <p:cNvPr descr="incision-neuter-cat" id="371" name="Google Shape;371;p66"/>
          <p:cNvPicPr preferRelativeResize="0"/>
          <p:nvPr/>
        </p:nvPicPr>
        <p:blipFill rotWithShape="1">
          <a:blip r:embed="rId3">
            <a:alphaModFix/>
          </a:blip>
          <a:srcRect b="0" l="0" r="0" t="0"/>
          <a:stretch/>
        </p:blipFill>
        <p:spPr>
          <a:xfrm>
            <a:off x="4191000" y="2057400"/>
            <a:ext cx="2857500" cy="2537222"/>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7"/>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How is a spay performed?</a:t>
            </a:r>
            <a:endParaRPr/>
          </a:p>
        </p:txBody>
      </p:sp>
      <p:sp>
        <p:nvSpPr>
          <p:cNvPr id="377" name="Google Shape;377;p67"/>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65100" lvl="0" marL="111125" rtl="0" algn="l">
              <a:lnSpc>
                <a:spcPct val="100000"/>
              </a:lnSpc>
              <a:spcBef>
                <a:spcPts val="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Under general anesthesia</a:t>
            </a:r>
            <a:endParaRPr/>
          </a:p>
          <a:p>
            <a:pPr indent="-165100" lvl="0" marL="111125"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Incision made along the middle of the belly</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Remove both ovaries and the uterus</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Bigger surgery than a neuter – more invasive, harder to                                                    perform, more concerns about recovery</a:t>
            </a:r>
            <a:br>
              <a:rPr b="0" i="0" lang="en" sz="2200" u="none">
                <a:solidFill>
                  <a:schemeClr val="lt2"/>
                </a:solidFill>
                <a:latin typeface="Cambria"/>
                <a:ea typeface="Cambria"/>
                <a:cs typeface="Cambria"/>
                <a:sym typeface="Cambria"/>
              </a:rPr>
            </a:br>
            <a:endParaRPr/>
          </a:p>
          <a:p>
            <a:pPr indent="0" lvl="0" marL="111125" rtl="0" algn="l">
              <a:spcBef>
                <a:spcPts val="440"/>
              </a:spcBef>
              <a:spcAft>
                <a:spcPts val="0"/>
              </a:spcAft>
              <a:buClr>
                <a:schemeClr val="lt2"/>
              </a:buClr>
              <a:buSzPts val="2200"/>
              <a:buNone/>
            </a:pPr>
            <a:r>
              <a:t/>
            </a:r>
            <a:endParaRPr b="0" i="0" sz="2200" u="none">
              <a:solidFill>
                <a:schemeClr val="lt2"/>
              </a:solidFill>
              <a:latin typeface="Cambria"/>
              <a:ea typeface="Cambria"/>
              <a:cs typeface="Cambria"/>
              <a:sym typeface="Cambria"/>
            </a:endParaRPr>
          </a:p>
        </p:txBody>
      </p:sp>
      <p:pic>
        <p:nvPicPr>
          <p:cNvPr descr="cat_spay_prep_640" id="378" name="Google Shape;378;p67"/>
          <p:cNvPicPr preferRelativeResize="0"/>
          <p:nvPr/>
        </p:nvPicPr>
        <p:blipFill rotWithShape="1">
          <a:blip r:embed="rId3">
            <a:alphaModFix/>
          </a:blip>
          <a:srcRect b="0" l="0" r="0" t="0"/>
          <a:stretch/>
        </p:blipFill>
        <p:spPr>
          <a:xfrm>
            <a:off x="2362200" y="2686050"/>
            <a:ext cx="3143250" cy="2159794"/>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8"/>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“Regular” Spays	</a:t>
            </a:r>
            <a:endParaRPr/>
          </a:p>
        </p:txBody>
      </p:sp>
      <p:sp>
        <p:nvSpPr>
          <p:cNvPr id="384" name="Google Shape;384;p68"/>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65100" lvl="0" marL="111125" rtl="0" algn="l">
              <a:lnSpc>
                <a:spcPct val="100000"/>
              </a:lnSpc>
              <a:spcBef>
                <a:spcPts val="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Ventral midline approach to remove the ovaries +/- uterus</a:t>
            </a:r>
            <a:endParaRPr/>
          </a:p>
          <a:p>
            <a:pPr indent="-165100" lvl="0" marL="111125"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Benefits: </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Typical approach most people know</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Can visualize other internal organs</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Can extend incision as needed</a:t>
            </a:r>
            <a:endParaRPr/>
          </a:p>
          <a:p>
            <a:pPr indent="-127000" lvl="2" marL="57150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Bleeding</a:t>
            </a:r>
            <a:endParaRPr/>
          </a:p>
          <a:p>
            <a:pPr indent="-127000" lvl="2" marL="57150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Pregnancy</a:t>
            </a:r>
            <a:endParaRPr/>
          </a:p>
        </p:txBody>
      </p:sp>
      <p:pic>
        <p:nvPicPr>
          <p:cNvPr descr="Spay" id="385" name="Google Shape;385;p68"/>
          <p:cNvPicPr preferRelativeResize="0"/>
          <p:nvPr/>
        </p:nvPicPr>
        <p:blipFill rotWithShape="1">
          <a:blip r:embed="rId3">
            <a:alphaModFix/>
          </a:blip>
          <a:srcRect b="0" l="0" r="0" t="0"/>
          <a:stretch/>
        </p:blipFill>
        <p:spPr>
          <a:xfrm>
            <a:off x="5943600" y="1543050"/>
            <a:ext cx="1983581" cy="307895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9"/>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“Regular” Spays	</a:t>
            </a:r>
            <a:endParaRPr/>
          </a:p>
        </p:txBody>
      </p:sp>
      <p:sp>
        <p:nvSpPr>
          <p:cNvPr id="391" name="Google Shape;391;p69"/>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65100" lvl="0" marL="111125" rtl="0" algn="l">
              <a:lnSpc>
                <a:spcPct val="100000"/>
              </a:lnSpc>
              <a:spcBef>
                <a:spcPts val="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Ventral midline approach to remove the ovaries +/- uterus</a:t>
            </a:r>
            <a:endParaRPr/>
          </a:p>
          <a:p>
            <a:pPr indent="-165100" lvl="0" marL="111125"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Benefits: </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Typical approach most people know</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Can visualize other internal organs</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Can extend incision as needed</a:t>
            </a:r>
            <a:endParaRPr/>
          </a:p>
          <a:p>
            <a:pPr indent="-127000" lvl="2" marL="57150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Bleeding</a:t>
            </a:r>
            <a:endParaRPr/>
          </a:p>
          <a:p>
            <a:pPr indent="-127000" lvl="2" marL="57150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Pregnancy</a:t>
            </a:r>
            <a:endParaRPr/>
          </a:p>
        </p:txBody>
      </p:sp>
      <p:pic>
        <p:nvPicPr>
          <p:cNvPr descr="feline_uterus_and_ovaries" id="392" name="Google Shape;392;p69"/>
          <p:cNvPicPr preferRelativeResize="0"/>
          <p:nvPr/>
        </p:nvPicPr>
        <p:blipFill rotWithShape="1">
          <a:blip r:embed="rId3">
            <a:alphaModFix/>
          </a:blip>
          <a:srcRect b="0" l="9172" r="9171" t="0"/>
          <a:stretch/>
        </p:blipFill>
        <p:spPr>
          <a:xfrm>
            <a:off x="5715000" y="1714500"/>
            <a:ext cx="2971800" cy="2801540"/>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0"/>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Flank Spays	</a:t>
            </a:r>
            <a:endParaRPr/>
          </a:p>
        </p:txBody>
      </p:sp>
      <p:sp>
        <p:nvSpPr>
          <p:cNvPr id="398" name="Google Shape;398;p70"/>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65100" lvl="0" marL="111125" rtl="0" algn="l">
              <a:lnSpc>
                <a:spcPct val="100000"/>
              </a:lnSpc>
              <a:spcBef>
                <a:spcPts val="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Lateral approach to remove the ovaries +/- uterus</a:t>
            </a:r>
            <a:endParaRPr/>
          </a:p>
          <a:p>
            <a:pPr indent="-165100" lvl="0" marL="111125"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Skin incision followed by blunt dissection through the muscle layers</a:t>
            </a:r>
            <a:endParaRPr/>
          </a:p>
          <a:p>
            <a:pPr indent="-165100" lvl="0" marL="111125"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Benefits: </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Still able to spay when                                                                     ventral midline approach                                                                     isn’t possible</a:t>
            </a:r>
            <a:endParaRPr/>
          </a:p>
          <a:p>
            <a:pPr indent="-127000" lvl="2" marL="57150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Lactating</a:t>
            </a:r>
            <a:endParaRPr/>
          </a:p>
          <a:p>
            <a:pPr indent="-127000" lvl="2" marL="57150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Mammary gland hyperplasia</a:t>
            </a:r>
            <a:endParaRPr/>
          </a:p>
          <a:p>
            <a:pPr indent="-127000" lvl="2" marL="57150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Skin infections</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Allows for easy visual by caretakers </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May be less likely to have serious                                        complications with dehissence (?)</a:t>
            </a:r>
            <a:endParaRPr/>
          </a:p>
        </p:txBody>
      </p:sp>
      <p:pic>
        <p:nvPicPr>
          <p:cNvPr descr="stock_cat08_big" id="399" name="Google Shape;399;p70"/>
          <p:cNvPicPr preferRelativeResize="0"/>
          <p:nvPr/>
        </p:nvPicPr>
        <p:blipFill rotWithShape="1">
          <a:blip r:embed="rId3">
            <a:alphaModFix/>
          </a:blip>
          <a:srcRect b="0" l="0" r="0" t="0"/>
          <a:stretch/>
        </p:blipFill>
        <p:spPr>
          <a:xfrm>
            <a:off x="4953000" y="1885950"/>
            <a:ext cx="2686050" cy="2000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1"/>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Flank Spays	</a:t>
            </a:r>
            <a:endParaRPr/>
          </a:p>
        </p:txBody>
      </p:sp>
      <p:sp>
        <p:nvSpPr>
          <p:cNvPr id="405" name="Google Shape;405;p71"/>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0650" lvl="0" marL="111125" rtl="0" algn="l">
              <a:lnSpc>
                <a:spcPct val="100000"/>
              </a:lnSpc>
              <a:spcBef>
                <a:spcPts val="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Lateral approach to remove the ovaries +/- uterus</a:t>
            </a:r>
            <a:endParaRPr sz="800"/>
          </a:p>
          <a:p>
            <a:pPr indent="-120650" lvl="0" marL="111125" rtl="0" algn="l">
              <a:lnSpc>
                <a:spcPct val="100000"/>
              </a:lnSpc>
              <a:spcBef>
                <a:spcPts val="52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Skin incision followed by blunt dissection through the muscle layers</a:t>
            </a:r>
            <a:endParaRPr sz="800"/>
          </a:p>
          <a:p>
            <a:pPr indent="-120650" lvl="0" marL="111125" rtl="0" algn="l">
              <a:lnSpc>
                <a:spcPct val="100000"/>
              </a:lnSpc>
              <a:spcBef>
                <a:spcPts val="52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Benefits: </a:t>
            </a:r>
            <a:endParaRPr sz="800"/>
          </a:p>
          <a:p>
            <a:pPr indent="-95250" lvl="1" marL="341312" rtl="0" algn="l">
              <a:lnSpc>
                <a:spcPct val="100000"/>
              </a:lnSpc>
              <a:spcBef>
                <a:spcPts val="44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Still able to spay when                                                                     ventral midline approach                                                                     isn’t possible</a:t>
            </a:r>
            <a:endParaRPr sz="800"/>
          </a:p>
          <a:p>
            <a:pPr indent="-82550" lvl="2" marL="571500" rtl="0" algn="l">
              <a:lnSpc>
                <a:spcPct val="100000"/>
              </a:lnSpc>
              <a:spcBef>
                <a:spcPts val="400"/>
              </a:spcBef>
              <a:spcAft>
                <a:spcPts val="0"/>
              </a:spcAft>
              <a:buClr>
                <a:schemeClr val="lt2"/>
              </a:buClr>
              <a:buSzPts val="1300"/>
              <a:buFont typeface="Times"/>
              <a:buChar char="•"/>
            </a:pPr>
            <a:r>
              <a:rPr b="0" i="0" lang="en" sz="1300" u="none">
                <a:solidFill>
                  <a:schemeClr val="lt2"/>
                </a:solidFill>
                <a:latin typeface="Cambria"/>
                <a:ea typeface="Cambria"/>
                <a:cs typeface="Cambria"/>
                <a:sym typeface="Cambria"/>
              </a:rPr>
              <a:t>Lactating</a:t>
            </a:r>
            <a:endParaRPr sz="800"/>
          </a:p>
          <a:p>
            <a:pPr indent="-82550" lvl="2" marL="571500" rtl="0" algn="l">
              <a:lnSpc>
                <a:spcPct val="100000"/>
              </a:lnSpc>
              <a:spcBef>
                <a:spcPts val="400"/>
              </a:spcBef>
              <a:spcAft>
                <a:spcPts val="0"/>
              </a:spcAft>
              <a:buClr>
                <a:schemeClr val="lt2"/>
              </a:buClr>
              <a:buSzPts val="1300"/>
              <a:buFont typeface="Times"/>
              <a:buChar char="•"/>
            </a:pPr>
            <a:r>
              <a:rPr b="0" i="0" lang="en" sz="1300" u="none">
                <a:solidFill>
                  <a:schemeClr val="lt2"/>
                </a:solidFill>
                <a:latin typeface="Cambria"/>
                <a:ea typeface="Cambria"/>
                <a:cs typeface="Cambria"/>
                <a:sym typeface="Cambria"/>
              </a:rPr>
              <a:t>Mammary gland hyperplasia</a:t>
            </a:r>
            <a:endParaRPr sz="800"/>
          </a:p>
          <a:p>
            <a:pPr indent="-82550" lvl="2" marL="571500" rtl="0" algn="l">
              <a:lnSpc>
                <a:spcPct val="100000"/>
              </a:lnSpc>
              <a:spcBef>
                <a:spcPts val="400"/>
              </a:spcBef>
              <a:spcAft>
                <a:spcPts val="0"/>
              </a:spcAft>
              <a:buClr>
                <a:schemeClr val="lt2"/>
              </a:buClr>
              <a:buSzPts val="1300"/>
              <a:buFont typeface="Times"/>
              <a:buChar char="•"/>
            </a:pPr>
            <a:r>
              <a:rPr b="0" i="0" lang="en" sz="1300" u="none">
                <a:solidFill>
                  <a:schemeClr val="lt2"/>
                </a:solidFill>
                <a:latin typeface="Cambria"/>
                <a:ea typeface="Cambria"/>
                <a:cs typeface="Cambria"/>
                <a:sym typeface="Cambria"/>
              </a:rPr>
              <a:t>Skin infections</a:t>
            </a:r>
            <a:endParaRPr sz="800"/>
          </a:p>
          <a:p>
            <a:pPr indent="-95250" lvl="1" marL="341312" rtl="0" algn="l">
              <a:lnSpc>
                <a:spcPct val="100000"/>
              </a:lnSpc>
              <a:spcBef>
                <a:spcPts val="44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Allows for easy visual by caretakers </a:t>
            </a:r>
            <a:endParaRPr sz="800"/>
          </a:p>
          <a:p>
            <a:pPr indent="-95250" lvl="1" marL="341312" rtl="0" algn="l">
              <a:lnSpc>
                <a:spcPct val="100000"/>
              </a:lnSpc>
              <a:spcBef>
                <a:spcPts val="44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May be less likely to have serious                                        complications with dehissence (?)</a:t>
            </a:r>
            <a:endParaRPr sz="800"/>
          </a:p>
        </p:txBody>
      </p:sp>
      <p:pic>
        <p:nvPicPr>
          <p:cNvPr descr="mini-Photo0070" id="406" name="Google Shape;406;p71"/>
          <p:cNvPicPr preferRelativeResize="0"/>
          <p:nvPr/>
        </p:nvPicPr>
        <p:blipFill rotWithShape="1">
          <a:blip r:embed="rId3">
            <a:alphaModFix/>
          </a:blip>
          <a:srcRect b="0" l="0" r="0" t="0"/>
          <a:stretch/>
        </p:blipFill>
        <p:spPr>
          <a:xfrm>
            <a:off x="5213725" y="1869525"/>
            <a:ext cx="3050381" cy="2120503"/>
          </a:xfrm>
          <a:prstGeom prst="rect">
            <a:avLst/>
          </a:prstGeom>
          <a:noFill/>
          <a:ln>
            <a:noFill/>
          </a:ln>
        </p:spPr>
      </p:pic>
      <p:sp>
        <p:nvSpPr>
          <p:cNvPr id="407" name="Google Shape;407;p71"/>
          <p:cNvSpPr/>
          <p:nvPr/>
        </p:nvSpPr>
        <p:spPr>
          <a:xfrm>
            <a:off x="6858000" y="2400300"/>
            <a:ext cx="609600" cy="97155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2"/>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What about cryptorchids?</a:t>
            </a:r>
            <a:endParaRPr/>
          </a:p>
        </p:txBody>
      </p:sp>
      <p:sp>
        <p:nvSpPr>
          <p:cNvPr id="413" name="Google Shape;413;p72"/>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90500" lvl="0" marL="111125" rtl="0" algn="l">
              <a:lnSpc>
                <a:spcPct val="100000"/>
              </a:lnSpc>
              <a:spcBef>
                <a:spcPts val="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What’s a cryptorchid?</a:t>
            </a:r>
            <a:endParaRPr/>
          </a:p>
          <a:p>
            <a:pPr indent="-165100" lvl="1" marL="341312"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Undescended testicle(s), usually just one</a:t>
            </a:r>
            <a:endParaRPr/>
          </a:p>
          <a:p>
            <a:pPr indent="-190500" lvl="0" marL="111125" rtl="0" algn="l">
              <a:lnSpc>
                <a:spcPct val="100000"/>
              </a:lnSpc>
              <a:spcBef>
                <a:spcPts val="60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How do you do that surgery?</a:t>
            </a:r>
            <a:endParaRPr/>
          </a:p>
          <a:p>
            <a:pPr indent="-165100" lvl="1" marL="341312"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Always remove both testicles</a:t>
            </a:r>
            <a:endParaRPr/>
          </a:p>
          <a:p>
            <a:pPr indent="-165100" lvl="1" marL="341312"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Look in the groin area and/or abdomen</a:t>
            </a:r>
            <a:endParaRPr/>
          </a:p>
          <a:p>
            <a:pPr indent="-165100" lvl="1" marL="341312"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May look like they’ve                           been spayed once done</a:t>
            </a:r>
            <a:endParaRPr/>
          </a:p>
          <a:p>
            <a:pPr indent="0" lvl="0" marL="111125" rtl="0" algn="l">
              <a:spcBef>
                <a:spcPts val="520"/>
              </a:spcBef>
              <a:spcAft>
                <a:spcPts val="0"/>
              </a:spcAft>
              <a:buClr>
                <a:schemeClr val="lt2"/>
              </a:buClr>
              <a:buSzPts val="2600"/>
              <a:buNone/>
            </a:pPr>
            <a:r>
              <a:t/>
            </a:r>
            <a:endParaRPr b="0" i="0" sz="2600" u="none">
              <a:solidFill>
                <a:schemeClr val="lt2"/>
              </a:solidFill>
              <a:latin typeface="Cambria"/>
              <a:ea typeface="Cambria"/>
              <a:cs typeface="Cambria"/>
              <a:sym typeface="Cambria"/>
            </a:endParaRPr>
          </a:p>
        </p:txBody>
      </p:sp>
      <p:pic>
        <p:nvPicPr>
          <p:cNvPr descr="cryptorchid-dog" id="414" name="Google Shape;414;p72"/>
          <p:cNvPicPr preferRelativeResize="0"/>
          <p:nvPr/>
        </p:nvPicPr>
        <p:blipFill rotWithShape="1">
          <a:blip r:embed="rId3">
            <a:alphaModFix/>
          </a:blip>
          <a:srcRect b="0" l="0" r="0" t="0"/>
          <a:stretch/>
        </p:blipFill>
        <p:spPr>
          <a:xfrm>
            <a:off x="5791200" y="3028950"/>
            <a:ext cx="1800225" cy="1800225"/>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3"/>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Now we’re tattooing pets???</a:t>
            </a:r>
            <a:endParaRPr/>
          </a:p>
        </p:txBody>
      </p:sp>
      <p:sp>
        <p:nvSpPr>
          <p:cNvPr id="420" name="Google Shape;420;p73"/>
          <p:cNvSpPr txBox="1"/>
          <p:nvPr>
            <p:ph idx="1" type="body"/>
          </p:nvPr>
        </p:nvSpPr>
        <p:spPr>
          <a:xfrm>
            <a:off x="830262" y="1092994"/>
            <a:ext cx="7051675" cy="3269456"/>
          </a:xfrm>
          <a:prstGeom prst="rect">
            <a:avLst/>
          </a:prstGeom>
          <a:noFill/>
          <a:ln>
            <a:noFill/>
          </a:ln>
        </p:spPr>
        <p:txBody>
          <a:bodyPr anchorCtr="0" anchor="t" bIns="45700" lIns="91425" spcFirstLastPara="1" rIns="91425" wrap="square" tIns="45700">
            <a:noAutofit/>
          </a:bodyPr>
          <a:lstStyle/>
          <a:p>
            <a:pPr indent="-152400" lvl="0" marL="111125" rtl="0" algn="l">
              <a:lnSpc>
                <a:spcPct val="10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Easy, definite identification!</a:t>
            </a:r>
            <a:endParaRPr/>
          </a:p>
          <a:p>
            <a:pPr indent="-133350" lvl="1" marL="341312" rtl="0" algn="l">
              <a:lnSpc>
                <a:spcPct val="100000"/>
              </a:lnSpc>
              <a:spcBef>
                <a:spcPts val="4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Scars can be faint and hard to find, especially if surgery was done at a young age</a:t>
            </a:r>
            <a:endParaRPr/>
          </a:p>
          <a:p>
            <a:pPr indent="-133350" lvl="1" marL="341312" rtl="0" algn="l">
              <a:lnSpc>
                <a:spcPct val="100000"/>
              </a:lnSpc>
              <a:spcBef>
                <a:spcPts val="4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Scar on the belly may not be from a spay</a:t>
            </a:r>
            <a:endParaRPr/>
          </a:p>
          <a:p>
            <a:pPr indent="-152400" lvl="0" marL="111125" rtl="0" algn="l">
              <a:lnSpc>
                <a:spcPct val="100000"/>
              </a:lnSpc>
              <a:spcBef>
                <a:spcPts val="4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Not finding a scar is:</a:t>
            </a:r>
            <a:endParaRPr/>
          </a:p>
          <a:p>
            <a:pPr indent="-133350" lvl="1" marL="341312" rtl="0" algn="l">
              <a:lnSpc>
                <a:spcPct val="100000"/>
              </a:lnSpc>
              <a:spcBef>
                <a:spcPts val="4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Frustrating and takes                                                                            time, at best</a:t>
            </a:r>
            <a:endParaRPr/>
          </a:p>
          <a:p>
            <a:pPr indent="-133350" lvl="1" marL="341312" rtl="0" algn="l">
              <a:lnSpc>
                <a:spcPct val="100000"/>
              </a:lnSpc>
              <a:spcBef>
                <a:spcPts val="4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May lead to an                                                                  unnecessary surgery</a:t>
            </a:r>
            <a:endParaRPr/>
          </a:p>
        </p:txBody>
      </p:sp>
      <p:pic>
        <p:nvPicPr>
          <p:cNvPr descr="tour-9847" id="421" name="Google Shape;421;p73"/>
          <p:cNvPicPr preferRelativeResize="0"/>
          <p:nvPr/>
        </p:nvPicPr>
        <p:blipFill rotWithShape="1">
          <a:blip r:embed="rId3">
            <a:alphaModFix/>
          </a:blip>
          <a:srcRect b="0" l="0" r="0" t="0"/>
          <a:stretch/>
        </p:blipFill>
        <p:spPr>
          <a:xfrm>
            <a:off x="4648200" y="2743200"/>
            <a:ext cx="2857500" cy="1907381"/>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4"/>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500"/>
              <a:buFont typeface="Cambria"/>
              <a:buNone/>
            </a:pPr>
            <a:r>
              <a:rPr b="1" i="0" lang="en" sz="3500" u="none">
                <a:solidFill>
                  <a:srgbClr val="FF8800"/>
                </a:solidFill>
                <a:latin typeface="Cambria"/>
                <a:ea typeface="Cambria"/>
                <a:cs typeface="Cambria"/>
                <a:sym typeface="Cambria"/>
              </a:rPr>
              <a:t>Identification for Feral Cats?</a:t>
            </a:r>
            <a:endParaRPr/>
          </a:p>
        </p:txBody>
      </p:sp>
      <p:sp>
        <p:nvSpPr>
          <p:cNvPr id="427" name="Google Shape;427;p74"/>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Removal of the distal tip of the ear – universal symbol of a cat from a TNR program</a:t>
            </a:r>
            <a:endParaRPr/>
          </a:p>
          <a:p>
            <a:pPr indent="-127000" lvl="0" marL="111125"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Many benefits:</a:t>
            </a:r>
            <a:endParaRPr/>
          </a:p>
          <a:p>
            <a:pPr indent="-285750" lvl="1" marL="74295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Visual from a distance</a:t>
            </a:r>
            <a:endParaRPr/>
          </a:p>
          <a:p>
            <a:pPr indent="-285750" lvl="1" marL="74295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Inexpensive</a:t>
            </a:r>
            <a:endParaRPr/>
          </a:p>
          <a:p>
            <a:pPr indent="-285750" lvl="1" marL="74295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Easily understood by the public, other agencies</a:t>
            </a:r>
            <a:endParaRPr/>
          </a:p>
          <a:p>
            <a:pPr indent="-127000" lvl="0" marL="111125"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It’s not just cutting off part of the ear – it’s an art form!</a:t>
            </a:r>
            <a:endParaRPr/>
          </a:p>
        </p:txBody>
      </p:sp>
      <p:pic>
        <p:nvPicPr>
          <p:cNvPr descr="eartip" id="428" name="Google Shape;428;p74"/>
          <p:cNvPicPr preferRelativeResize="0"/>
          <p:nvPr/>
        </p:nvPicPr>
        <p:blipFill rotWithShape="1">
          <a:blip r:embed="rId3">
            <a:alphaModFix/>
          </a:blip>
          <a:srcRect b="0" l="0" r="0" t="0"/>
          <a:stretch/>
        </p:blipFill>
        <p:spPr>
          <a:xfrm>
            <a:off x="6858000" y="1543050"/>
            <a:ext cx="1809750" cy="271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0"/>
          <p:cNvSpPr txBox="1"/>
          <p:nvPr>
            <p:ph idx="4294967295" type="title"/>
          </p:nvPr>
        </p:nvSpPr>
        <p:spPr>
          <a:xfrm>
            <a:off x="381000" y="28575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Cambria"/>
              <a:buNone/>
            </a:pPr>
            <a:r>
              <a:rPr b="1" i="0" lang="en" sz="3500" u="none" cap="none" strike="noStrike">
                <a:solidFill>
                  <a:srgbClr val="FF8800"/>
                </a:solidFill>
                <a:latin typeface="Cambria"/>
                <a:ea typeface="Cambria"/>
                <a:cs typeface="Cambria"/>
                <a:sym typeface="Cambria"/>
              </a:rPr>
              <a:t>There are a lot of cats out there….</a:t>
            </a:r>
            <a:endParaRPr/>
          </a:p>
        </p:txBody>
      </p:sp>
      <p:sp>
        <p:nvSpPr>
          <p:cNvPr id="131" name="Google Shape;131;p30"/>
          <p:cNvSpPr txBox="1"/>
          <p:nvPr>
            <p:ph idx="4294967295" type="body"/>
          </p:nvPr>
        </p:nvSpPr>
        <p:spPr>
          <a:xfrm>
            <a:off x="457200" y="3600450"/>
            <a:ext cx="5486400" cy="1828800"/>
          </a:xfrm>
          <a:prstGeom prst="rect">
            <a:avLst/>
          </a:prstGeom>
          <a:noFill/>
          <a:ln>
            <a:noFill/>
          </a:ln>
        </p:spPr>
        <p:txBody>
          <a:bodyPr anchorCtr="0" anchor="t" bIns="45700" lIns="91425" spcFirstLastPara="1" rIns="91425" wrap="square" tIns="45700">
            <a:noAutofit/>
          </a:bodyPr>
          <a:lstStyle/>
          <a:p>
            <a:pPr indent="-165100" lvl="0" marL="111125" marR="0" rtl="0" algn="l">
              <a:lnSpc>
                <a:spcPct val="100000"/>
              </a:lnSpc>
              <a:spcBef>
                <a:spcPts val="0"/>
              </a:spcBef>
              <a:spcAft>
                <a:spcPts val="0"/>
              </a:spcAft>
              <a:buClr>
                <a:schemeClr val="lt2"/>
              </a:buClr>
              <a:buSzPts val="2600"/>
              <a:buFont typeface="Times"/>
              <a:buChar char="•"/>
            </a:pPr>
            <a:r>
              <a:rPr b="0" i="0" lang="en" sz="2600" u="none" cap="none" strike="noStrike">
                <a:solidFill>
                  <a:schemeClr val="lt2"/>
                </a:solidFill>
                <a:latin typeface="Cambria"/>
                <a:ea typeface="Cambria"/>
                <a:cs typeface="Cambria"/>
                <a:sym typeface="Cambria"/>
              </a:rPr>
              <a:t>How many are spayed or neutered?</a:t>
            </a:r>
            <a:endParaRPr/>
          </a:p>
          <a:p>
            <a:pPr indent="-139700" lvl="1" marL="341312" marR="0" rtl="0" algn="l">
              <a:lnSpc>
                <a:spcPct val="100000"/>
              </a:lnSpc>
              <a:spcBef>
                <a:spcPts val="440"/>
              </a:spcBef>
              <a:spcAft>
                <a:spcPts val="0"/>
              </a:spcAft>
              <a:buClr>
                <a:schemeClr val="lt2"/>
              </a:buClr>
              <a:buSzPts val="2200"/>
              <a:buFont typeface="Times"/>
              <a:buChar char="•"/>
            </a:pPr>
            <a:r>
              <a:rPr b="0" i="0" lang="en" sz="2200" u="none" cap="none" strike="noStrike">
                <a:solidFill>
                  <a:schemeClr val="lt2"/>
                </a:solidFill>
                <a:latin typeface="Cambria"/>
                <a:ea typeface="Cambria"/>
                <a:cs typeface="Cambria"/>
                <a:sym typeface="Cambria"/>
              </a:rPr>
              <a:t>Owned cats vs. free-roaming</a:t>
            </a:r>
            <a:endParaRPr/>
          </a:p>
        </p:txBody>
      </p:sp>
      <p:pic>
        <p:nvPicPr>
          <p:cNvPr id="132" name="Google Shape;132;p30"/>
          <p:cNvPicPr preferRelativeResize="0"/>
          <p:nvPr/>
        </p:nvPicPr>
        <p:blipFill rotWithShape="1">
          <a:blip r:embed="rId3">
            <a:alphaModFix/>
          </a:blip>
          <a:srcRect b="31195" l="29246" r="14997" t="35994"/>
          <a:stretch/>
        </p:blipFill>
        <p:spPr>
          <a:xfrm>
            <a:off x="265112" y="1085850"/>
            <a:ext cx="8345487" cy="2301478"/>
          </a:xfrm>
          <a:prstGeom prst="rect">
            <a:avLst/>
          </a:prstGeom>
          <a:noFill/>
          <a:ln>
            <a:noFill/>
          </a:ln>
        </p:spPr>
      </p:pic>
      <p:pic>
        <p:nvPicPr>
          <p:cNvPr id="133" name="Google Shape;133;p30"/>
          <p:cNvPicPr preferRelativeResize="0"/>
          <p:nvPr/>
        </p:nvPicPr>
        <p:blipFill rotWithShape="1">
          <a:blip r:embed="rId4">
            <a:alphaModFix/>
          </a:blip>
          <a:srcRect b="0" l="0" r="0" t="0"/>
          <a:stretch/>
        </p:blipFill>
        <p:spPr>
          <a:xfrm>
            <a:off x="6096000" y="1428750"/>
            <a:ext cx="1995488" cy="2514600"/>
          </a:xfrm>
          <a:prstGeom prst="rect">
            <a:avLst/>
          </a:prstGeom>
          <a:noFill/>
          <a:ln cap="flat" cmpd="sng" w="25400">
            <a:solidFill>
              <a:srgbClr val="FF8800"/>
            </a:solidFill>
            <a:prstDash val="solid"/>
            <a:miter lim="800000"/>
            <a:headEnd len="sm" w="sm" type="none"/>
            <a:tailEnd len="sm" w="sm" type="none"/>
          </a:ln>
        </p:spPr>
      </p:pic>
      <p:sp>
        <p:nvSpPr>
          <p:cNvPr id="134" name="Google Shape;134;p30"/>
          <p:cNvSpPr/>
          <p:nvPr/>
        </p:nvSpPr>
        <p:spPr>
          <a:xfrm>
            <a:off x="4953000" y="2343150"/>
            <a:ext cx="1219200" cy="28575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5"/>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Cambria"/>
              <a:buNone/>
            </a:pPr>
            <a:r>
              <a:rPr b="1" i="0" lang="en" sz="3500" u="none" cap="none" strike="noStrike">
                <a:solidFill>
                  <a:srgbClr val="FF8800"/>
                </a:solidFill>
                <a:latin typeface="Cambria"/>
                <a:ea typeface="Cambria"/>
                <a:cs typeface="Cambria"/>
                <a:sym typeface="Cambria"/>
              </a:rPr>
              <a:t>Ear tipping</a:t>
            </a:r>
            <a:endParaRPr/>
          </a:p>
        </p:txBody>
      </p:sp>
      <p:sp>
        <p:nvSpPr>
          <p:cNvPr id="434" name="Google Shape;434;p75"/>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marR="0"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Removal of the distal portion of the ear</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Enough so that it’s distinguishable from scars from fighting or frostbite</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Not so much that it doesn’t heal</a:t>
            </a:r>
            <a:endParaRPr/>
          </a:p>
        </p:txBody>
      </p:sp>
      <p:pic>
        <p:nvPicPr>
          <p:cNvPr id="435" name="Google Shape;435;p75"/>
          <p:cNvPicPr preferRelativeResize="0"/>
          <p:nvPr/>
        </p:nvPicPr>
        <p:blipFill rotWithShape="1">
          <a:blip r:embed="rId3">
            <a:alphaModFix/>
          </a:blip>
          <a:srcRect b="57590" l="14997" r="53993" t="11997"/>
          <a:stretch/>
        </p:blipFill>
        <p:spPr>
          <a:xfrm>
            <a:off x="4400850" y="1886675"/>
            <a:ext cx="4057350" cy="248784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6"/>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Cambria"/>
              <a:buNone/>
            </a:pPr>
            <a:r>
              <a:rPr b="1" i="0" lang="en" sz="3500" u="none" cap="none" strike="noStrike">
                <a:solidFill>
                  <a:srgbClr val="FF8800"/>
                </a:solidFill>
                <a:latin typeface="Cambria"/>
                <a:ea typeface="Cambria"/>
                <a:cs typeface="Cambria"/>
                <a:sym typeface="Cambria"/>
              </a:rPr>
              <a:t>Ear tipping</a:t>
            </a:r>
            <a:endParaRPr/>
          </a:p>
        </p:txBody>
      </p:sp>
      <p:sp>
        <p:nvSpPr>
          <p:cNvPr id="441" name="Google Shape;441;p76"/>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marR="0"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Removal of the distal portion of the ear</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Enough so that it’s distinguishable from scars from fighting or frostbite</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Not so much that it doesn’t heal</a:t>
            </a:r>
            <a:endParaRPr/>
          </a:p>
        </p:txBody>
      </p:sp>
      <p:pic>
        <p:nvPicPr>
          <p:cNvPr id="442" name="Google Shape;442;p76"/>
          <p:cNvPicPr preferRelativeResize="0"/>
          <p:nvPr/>
        </p:nvPicPr>
        <p:blipFill rotWithShape="1">
          <a:blip r:embed="rId3">
            <a:alphaModFix/>
          </a:blip>
          <a:srcRect b="5998" l="14997" r="50242" t="59991"/>
          <a:stretch/>
        </p:blipFill>
        <p:spPr>
          <a:xfrm>
            <a:off x="3307925" y="2414822"/>
            <a:ext cx="4703850" cy="21571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7"/>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Cambria"/>
              <a:buNone/>
            </a:pPr>
            <a:r>
              <a:rPr b="1" i="0" lang="en" sz="3500" u="none" cap="none" strike="noStrike">
                <a:solidFill>
                  <a:srgbClr val="FF8800"/>
                </a:solidFill>
                <a:latin typeface="Cambria"/>
                <a:ea typeface="Cambria"/>
                <a:cs typeface="Cambria"/>
                <a:sym typeface="Cambria"/>
              </a:rPr>
              <a:t>Ear tipping</a:t>
            </a:r>
            <a:endParaRPr/>
          </a:p>
        </p:txBody>
      </p:sp>
      <p:sp>
        <p:nvSpPr>
          <p:cNvPr id="448" name="Google Shape;448;p77"/>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marR="0"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Removal of the distal portion of the ear</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Enough so that it’s distinguishable from scars from fighting or frostbite</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Not so much that it doesn’t heal</a:t>
            </a:r>
            <a:endParaRPr/>
          </a:p>
        </p:txBody>
      </p:sp>
      <p:pic>
        <p:nvPicPr>
          <p:cNvPr descr="20110710_MACB_2024" id="449" name="Google Shape;449;p77"/>
          <p:cNvPicPr preferRelativeResize="0"/>
          <p:nvPr/>
        </p:nvPicPr>
        <p:blipFill rotWithShape="1">
          <a:blip r:embed="rId3">
            <a:alphaModFix/>
          </a:blip>
          <a:srcRect b="0" l="0" r="0" t="0"/>
          <a:stretch/>
        </p:blipFill>
        <p:spPr>
          <a:xfrm>
            <a:off x="2514600" y="2571750"/>
            <a:ext cx="3479006" cy="231576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8"/>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Arial"/>
              <a:buNone/>
            </a:pPr>
            <a:r>
              <a:rPr b="0" i="0" lang="en" sz="3500" u="none" cap="none" strike="noStrike">
                <a:solidFill>
                  <a:srgbClr val="FF8800"/>
                </a:solidFill>
                <a:latin typeface="Arial"/>
                <a:ea typeface="Arial"/>
                <a:cs typeface="Arial"/>
                <a:sym typeface="Arial"/>
              </a:rPr>
              <a:t>Ear tipping</a:t>
            </a:r>
            <a:endParaRPr/>
          </a:p>
        </p:txBody>
      </p:sp>
      <p:sp>
        <p:nvSpPr>
          <p:cNvPr id="455" name="Google Shape;455;p78"/>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marR="0"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Arial"/>
                <a:ea typeface="Arial"/>
                <a:cs typeface="Arial"/>
                <a:sym typeface="Arial"/>
              </a:rPr>
              <a:t>Removal of the distal portion of the ear</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Arial"/>
                <a:ea typeface="Arial"/>
                <a:cs typeface="Arial"/>
                <a:sym typeface="Arial"/>
              </a:rPr>
              <a:t>Enough so that it’s distinguishable from scars from fighting or frostbite</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Arial"/>
                <a:ea typeface="Arial"/>
                <a:cs typeface="Arial"/>
                <a:sym typeface="Arial"/>
              </a:rPr>
              <a:t>Not so much that it doesn’t heal</a:t>
            </a:r>
            <a:endParaRPr/>
          </a:p>
        </p:txBody>
      </p:sp>
      <p:pic>
        <p:nvPicPr>
          <p:cNvPr id="456" name="Google Shape;456;p78"/>
          <p:cNvPicPr preferRelativeResize="0"/>
          <p:nvPr/>
        </p:nvPicPr>
        <p:blipFill rotWithShape="1">
          <a:blip r:embed="rId3">
            <a:alphaModFix/>
          </a:blip>
          <a:srcRect b="59991" l="48742" r="14996" t="11997"/>
          <a:stretch/>
        </p:blipFill>
        <p:spPr>
          <a:xfrm>
            <a:off x="3131875" y="2571752"/>
            <a:ext cx="5021126" cy="18191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9"/>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Arial"/>
              <a:buNone/>
            </a:pPr>
            <a:r>
              <a:rPr b="0" i="0" lang="en" sz="3500" u="none" cap="none" strike="noStrike">
                <a:solidFill>
                  <a:srgbClr val="FF8800"/>
                </a:solidFill>
                <a:latin typeface="Arial"/>
                <a:ea typeface="Arial"/>
                <a:cs typeface="Arial"/>
                <a:sym typeface="Arial"/>
              </a:rPr>
              <a:t>Ear tipping</a:t>
            </a:r>
            <a:endParaRPr/>
          </a:p>
        </p:txBody>
      </p:sp>
      <p:sp>
        <p:nvSpPr>
          <p:cNvPr id="462" name="Google Shape;462;p79"/>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marR="0"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Arial"/>
                <a:ea typeface="Arial"/>
                <a:cs typeface="Arial"/>
                <a:sym typeface="Arial"/>
              </a:rPr>
              <a:t>Removal of the distal portion of the ear</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Arial"/>
                <a:ea typeface="Arial"/>
                <a:cs typeface="Arial"/>
                <a:sym typeface="Arial"/>
              </a:rPr>
              <a:t>Enough so that it’s distinguishable from scars from fighting or frostbite</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Arial"/>
                <a:ea typeface="Arial"/>
                <a:cs typeface="Arial"/>
                <a:sym typeface="Arial"/>
              </a:rPr>
              <a:t>Not so much that it doesn’t heal</a:t>
            </a:r>
            <a:endParaRPr/>
          </a:p>
        </p:txBody>
      </p:sp>
      <p:pic>
        <p:nvPicPr>
          <p:cNvPr id="463" name="Google Shape;463;p79"/>
          <p:cNvPicPr preferRelativeResize="0"/>
          <p:nvPr/>
        </p:nvPicPr>
        <p:blipFill rotWithShape="1">
          <a:blip r:embed="rId3">
            <a:alphaModFix/>
          </a:blip>
          <a:srcRect b="8397" l="48742" r="11248" t="59991"/>
          <a:stretch/>
        </p:blipFill>
        <p:spPr>
          <a:xfrm>
            <a:off x="3491976" y="2626125"/>
            <a:ext cx="4856925" cy="1798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0"/>
          <p:cNvSpPr txBox="1"/>
          <p:nvPr>
            <p:ph idx="4294967295"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Arial"/>
              <a:buNone/>
            </a:pPr>
            <a:r>
              <a:rPr b="0" i="0" lang="en" sz="3500" u="none" cap="none" strike="noStrike">
                <a:solidFill>
                  <a:srgbClr val="FF8800"/>
                </a:solidFill>
                <a:latin typeface="Arial"/>
                <a:ea typeface="Arial"/>
                <a:cs typeface="Arial"/>
                <a:sym typeface="Arial"/>
              </a:rPr>
              <a:t>Ear tipping</a:t>
            </a:r>
            <a:endParaRPr/>
          </a:p>
        </p:txBody>
      </p:sp>
      <p:sp>
        <p:nvSpPr>
          <p:cNvPr id="469" name="Google Shape;469;p80"/>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27000" lvl="0" marL="111125" marR="0"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Arial"/>
                <a:ea typeface="Arial"/>
                <a:cs typeface="Arial"/>
                <a:sym typeface="Arial"/>
              </a:rPr>
              <a:t>Removal of the distal portion of the ear</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Arial"/>
                <a:ea typeface="Arial"/>
                <a:cs typeface="Arial"/>
                <a:sym typeface="Arial"/>
              </a:rPr>
              <a:t>Enough so that it’s distinguishable from scars from fighting or frostbite</a:t>
            </a:r>
            <a:endParaRPr/>
          </a:p>
          <a:p>
            <a:pPr indent="-127000" lvl="0" marL="111125" marR="0" rtl="0" algn="l">
              <a:lnSpc>
                <a:spcPct val="100000"/>
              </a:lnSpc>
              <a:spcBef>
                <a:spcPts val="400"/>
              </a:spcBef>
              <a:spcAft>
                <a:spcPts val="0"/>
              </a:spcAft>
              <a:buClr>
                <a:schemeClr val="lt2"/>
              </a:buClr>
              <a:buSzPts val="2000"/>
              <a:buFont typeface="Times"/>
              <a:buChar char="•"/>
            </a:pPr>
            <a:r>
              <a:rPr b="0" i="0" lang="en" sz="2000" u="none">
                <a:solidFill>
                  <a:schemeClr val="lt2"/>
                </a:solidFill>
                <a:latin typeface="Arial"/>
                <a:ea typeface="Arial"/>
                <a:cs typeface="Arial"/>
                <a:sym typeface="Arial"/>
              </a:rPr>
              <a:t>Not so much that it doesn’t heal</a:t>
            </a:r>
            <a:endParaRPr/>
          </a:p>
        </p:txBody>
      </p:sp>
      <p:pic>
        <p:nvPicPr>
          <p:cNvPr descr="eartipped-kitten" id="470" name="Google Shape;470;p80"/>
          <p:cNvPicPr preferRelativeResize="0"/>
          <p:nvPr/>
        </p:nvPicPr>
        <p:blipFill rotWithShape="1">
          <a:blip r:embed="rId3">
            <a:alphaModFix/>
          </a:blip>
          <a:srcRect b="0" l="0" r="0" t="0"/>
          <a:stretch/>
        </p:blipFill>
        <p:spPr>
          <a:xfrm>
            <a:off x="1905000" y="2286000"/>
            <a:ext cx="3943350" cy="2628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1"/>
          <p:cNvSpPr txBox="1"/>
          <p:nvPr>
            <p:ph type="title"/>
          </p:nvPr>
        </p:nvSpPr>
        <p:spPr>
          <a:xfrm>
            <a:off x="228600" y="1714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Recovery Time!</a:t>
            </a:r>
            <a:endParaRPr/>
          </a:p>
        </p:txBody>
      </p:sp>
      <p:sp>
        <p:nvSpPr>
          <p:cNvPr id="476" name="Google Shape;476;p81"/>
          <p:cNvSpPr txBox="1"/>
          <p:nvPr>
            <p:ph idx="1" type="body"/>
          </p:nvPr>
        </p:nvSpPr>
        <p:spPr>
          <a:xfrm>
            <a:off x="381000" y="971550"/>
            <a:ext cx="8153400" cy="4000500"/>
          </a:xfrm>
          <a:prstGeom prst="rect">
            <a:avLst/>
          </a:prstGeom>
          <a:noFill/>
          <a:ln>
            <a:noFill/>
          </a:ln>
        </p:spPr>
        <p:txBody>
          <a:bodyPr anchorCtr="0" anchor="t" bIns="45700" lIns="91425" spcFirstLastPara="1" rIns="91425" wrap="square" tIns="45700">
            <a:noAutofit/>
          </a:bodyPr>
          <a:lstStyle/>
          <a:p>
            <a:pPr indent="-101600" lvl="0" marL="111125" rtl="0" algn="l">
              <a:lnSpc>
                <a:spcPct val="90000"/>
              </a:lnSpc>
              <a:spcBef>
                <a:spcPts val="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Always recover a feral cat in the trap – their own clean trap!</a:t>
            </a:r>
            <a:endParaRPr sz="900"/>
          </a:p>
          <a:p>
            <a:pPr indent="-101600" lvl="0" marL="111125" rtl="0" algn="l">
              <a:lnSpc>
                <a:spcPct val="90000"/>
              </a:lnSpc>
              <a:spcBef>
                <a:spcPts val="44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Provide an appropriate recovery space</a:t>
            </a:r>
            <a:endParaRPr sz="900"/>
          </a:p>
          <a:p>
            <a:pPr indent="-88900" lvl="1" marL="341312" rtl="0" algn="l">
              <a:lnSpc>
                <a:spcPct val="90000"/>
              </a:lnSpc>
              <a:spcBef>
                <a:spcPts val="400"/>
              </a:spcBef>
              <a:spcAft>
                <a:spcPts val="0"/>
              </a:spcAft>
              <a:buClr>
                <a:schemeClr val="lt2"/>
              </a:buClr>
              <a:buSzPts val="1400"/>
              <a:buFont typeface="Times"/>
              <a:buChar char="•"/>
            </a:pPr>
            <a:r>
              <a:rPr b="0" i="0" lang="en" sz="1400" u="none">
                <a:solidFill>
                  <a:schemeClr val="lt2"/>
                </a:solidFill>
                <a:latin typeface="Cambria"/>
                <a:ea typeface="Cambria"/>
                <a:cs typeface="Cambria"/>
                <a:sym typeface="Cambria"/>
              </a:rPr>
              <a:t>Flat, clean, dry, and warm</a:t>
            </a:r>
            <a:endParaRPr sz="900"/>
          </a:p>
          <a:p>
            <a:pPr indent="-88900" lvl="1" marL="341312" rtl="0" algn="l">
              <a:lnSpc>
                <a:spcPct val="90000"/>
              </a:lnSpc>
              <a:spcBef>
                <a:spcPts val="400"/>
              </a:spcBef>
              <a:spcAft>
                <a:spcPts val="0"/>
              </a:spcAft>
              <a:buClr>
                <a:schemeClr val="lt2"/>
              </a:buClr>
              <a:buSzPts val="1400"/>
              <a:buFont typeface="Times"/>
              <a:buChar char="•"/>
            </a:pPr>
            <a:r>
              <a:rPr b="0" i="0" lang="en" sz="1400" u="none">
                <a:solidFill>
                  <a:schemeClr val="lt2"/>
                </a:solidFill>
                <a:latin typeface="Cambria"/>
                <a:ea typeface="Cambria"/>
                <a:cs typeface="Cambria"/>
                <a:sym typeface="Cambria"/>
              </a:rPr>
              <a:t>Minimal noise</a:t>
            </a:r>
            <a:endParaRPr sz="900"/>
          </a:p>
          <a:p>
            <a:pPr indent="-88900" lvl="1" marL="341312" rtl="0" algn="l">
              <a:lnSpc>
                <a:spcPct val="90000"/>
              </a:lnSpc>
              <a:spcBef>
                <a:spcPts val="400"/>
              </a:spcBef>
              <a:spcAft>
                <a:spcPts val="0"/>
              </a:spcAft>
              <a:buClr>
                <a:schemeClr val="lt2"/>
              </a:buClr>
              <a:buSzPts val="1400"/>
              <a:buFont typeface="Times"/>
              <a:buChar char="•"/>
            </a:pPr>
            <a:r>
              <a:rPr b="0" i="0" lang="en" sz="1400" u="none">
                <a:solidFill>
                  <a:schemeClr val="lt2"/>
                </a:solidFill>
                <a:latin typeface="Cambria"/>
                <a:ea typeface="Cambria"/>
                <a:cs typeface="Cambria"/>
                <a:sym typeface="Cambria"/>
              </a:rPr>
              <a:t>Observed for post-op complications</a:t>
            </a:r>
            <a:endParaRPr sz="900"/>
          </a:p>
          <a:p>
            <a:pPr indent="-101600" lvl="0" marL="111125" rtl="0" algn="l">
              <a:lnSpc>
                <a:spcPct val="90000"/>
              </a:lnSpc>
              <a:spcBef>
                <a:spcPts val="44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Once awake – feed kittens right away,                                                                  adults a bit later</a:t>
            </a:r>
            <a:endParaRPr sz="900"/>
          </a:p>
          <a:p>
            <a:pPr indent="-101600" lvl="0" marL="111125" rtl="0" algn="l">
              <a:lnSpc>
                <a:spcPct val="90000"/>
              </a:lnSpc>
              <a:spcBef>
                <a:spcPts val="44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Written instructions to caregivers for post-op care</a:t>
            </a:r>
            <a:endParaRPr sz="900"/>
          </a:p>
          <a:p>
            <a:pPr indent="-88900" lvl="1" marL="341312" rtl="0" algn="l">
              <a:lnSpc>
                <a:spcPct val="90000"/>
              </a:lnSpc>
              <a:spcBef>
                <a:spcPts val="400"/>
              </a:spcBef>
              <a:spcAft>
                <a:spcPts val="0"/>
              </a:spcAft>
              <a:buClr>
                <a:schemeClr val="lt2"/>
              </a:buClr>
              <a:buSzPts val="1400"/>
              <a:buFont typeface="Times"/>
              <a:buChar char="•"/>
            </a:pPr>
            <a:r>
              <a:rPr b="0" i="0" lang="en" sz="1400" u="none">
                <a:solidFill>
                  <a:schemeClr val="lt2"/>
                </a:solidFill>
                <a:latin typeface="Cambria"/>
                <a:ea typeface="Cambria"/>
                <a:cs typeface="Cambria"/>
                <a:sym typeface="Cambria"/>
              </a:rPr>
              <a:t>What to watch for</a:t>
            </a:r>
            <a:endParaRPr sz="900"/>
          </a:p>
          <a:p>
            <a:pPr indent="-88900" lvl="1" marL="341312" rtl="0" algn="l">
              <a:lnSpc>
                <a:spcPct val="90000"/>
              </a:lnSpc>
              <a:spcBef>
                <a:spcPts val="400"/>
              </a:spcBef>
              <a:spcAft>
                <a:spcPts val="0"/>
              </a:spcAft>
              <a:buClr>
                <a:schemeClr val="lt2"/>
              </a:buClr>
              <a:buSzPts val="1400"/>
              <a:buFont typeface="Times"/>
              <a:buChar char="•"/>
            </a:pPr>
            <a:r>
              <a:rPr b="0" i="0" lang="en" sz="1400" u="none">
                <a:solidFill>
                  <a:schemeClr val="lt2"/>
                </a:solidFill>
                <a:latin typeface="Cambria"/>
                <a:ea typeface="Cambria"/>
                <a:cs typeface="Cambria"/>
                <a:sym typeface="Cambria"/>
              </a:rPr>
              <a:t>Who to contact if there are post-op difficulties</a:t>
            </a:r>
            <a:endParaRPr sz="900"/>
          </a:p>
          <a:p>
            <a:pPr indent="-88900" lvl="1" marL="341312" rtl="0" algn="l">
              <a:lnSpc>
                <a:spcPct val="90000"/>
              </a:lnSpc>
              <a:spcBef>
                <a:spcPts val="400"/>
              </a:spcBef>
              <a:spcAft>
                <a:spcPts val="0"/>
              </a:spcAft>
              <a:buClr>
                <a:schemeClr val="lt2"/>
              </a:buClr>
              <a:buSzPts val="1400"/>
              <a:buFont typeface="Times"/>
              <a:buChar char="•"/>
            </a:pPr>
            <a:r>
              <a:rPr b="0" i="0" lang="en" sz="1400" u="none">
                <a:solidFill>
                  <a:schemeClr val="lt2"/>
                </a:solidFill>
                <a:latin typeface="Cambria"/>
                <a:ea typeface="Cambria"/>
                <a:cs typeface="Cambria"/>
                <a:sym typeface="Cambria"/>
              </a:rPr>
              <a:t>When to release</a:t>
            </a:r>
            <a:endParaRPr sz="900"/>
          </a:p>
          <a:p>
            <a:pPr indent="-77787" lvl="2" marL="571500" rtl="0" algn="l">
              <a:lnSpc>
                <a:spcPct val="90000"/>
              </a:lnSpc>
              <a:spcBef>
                <a:spcPts val="360"/>
              </a:spcBef>
              <a:spcAft>
                <a:spcPts val="0"/>
              </a:spcAft>
              <a:buClr>
                <a:schemeClr val="lt2"/>
              </a:buClr>
              <a:buSzPts val="1200"/>
              <a:buFont typeface="Times"/>
              <a:buChar char="•"/>
            </a:pPr>
            <a:r>
              <a:rPr b="0" i="0" lang="en" sz="1200" u="none">
                <a:solidFill>
                  <a:schemeClr val="lt2"/>
                </a:solidFill>
                <a:latin typeface="Cambria"/>
                <a:ea typeface="Cambria"/>
                <a:cs typeface="Cambria"/>
                <a:sym typeface="Cambria"/>
              </a:rPr>
              <a:t>Usually the day following surgery if no problems</a:t>
            </a:r>
            <a:endParaRPr sz="900"/>
          </a:p>
          <a:p>
            <a:pPr indent="-77787" lvl="2" marL="571500" rtl="0" algn="l">
              <a:lnSpc>
                <a:spcPct val="90000"/>
              </a:lnSpc>
              <a:spcBef>
                <a:spcPts val="360"/>
              </a:spcBef>
              <a:spcAft>
                <a:spcPts val="0"/>
              </a:spcAft>
              <a:buClr>
                <a:schemeClr val="lt2"/>
              </a:buClr>
              <a:buSzPts val="1200"/>
              <a:buFont typeface="Times"/>
              <a:buChar char="•"/>
            </a:pPr>
            <a:r>
              <a:rPr b="0" i="0" lang="en" sz="1200" u="none">
                <a:solidFill>
                  <a:schemeClr val="lt2"/>
                </a:solidFill>
                <a:latin typeface="Cambria"/>
                <a:ea typeface="Cambria"/>
                <a:cs typeface="Cambria"/>
                <a:sym typeface="Cambria"/>
              </a:rPr>
              <a:t>ASAP for nursing queens</a:t>
            </a:r>
            <a:endParaRPr sz="900"/>
          </a:p>
          <a:p>
            <a:pPr indent="-101600" lvl="0" marL="111125" rtl="0" algn="l">
              <a:lnSpc>
                <a:spcPct val="90000"/>
              </a:lnSpc>
              <a:spcBef>
                <a:spcPts val="44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Longer hold requires an appropriate set-up                                                      for humane care</a:t>
            </a:r>
            <a:br>
              <a:rPr b="0" i="0" lang="en" sz="1600" u="none">
                <a:solidFill>
                  <a:schemeClr val="lt2"/>
                </a:solidFill>
                <a:latin typeface="Cambria"/>
                <a:ea typeface="Cambria"/>
                <a:cs typeface="Cambria"/>
                <a:sym typeface="Cambria"/>
              </a:rPr>
            </a:br>
            <a:endParaRPr sz="900"/>
          </a:p>
        </p:txBody>
      </p:sp>
      <p:pic>
        <p:nvPicPr>
          <p:cNvPr descr="caring" id="477" name="Google Shape;477;p81"/>
          <p:cNvPicPr preferRelativeResize="0"/>
          <p:nvPr/>
        </p:nvPicPr>
        <p:blipFill rotWithShape="1">
          <a:blip r:embed="rId3">
            <a:alphaModFix/>
          </a:blip>
          <a:srcRect b="0" l="0" r="0" t="0"/>
          <a:stretch/>
        </p:blipFill>
        <p:spPr>
          <a:xfrm>
            <a:off x="7010400" y="1371600"/>
            <a:ext cx="1290638" cy="1332309"/>
          </a:xfrm>
          <a:prstGeom prst="rect">
            <a:avLst/>
          </a:prstGeom>
          <a:noFill/>
          <a:ln cap="flat" cmpd="sng" w="25400">
            <a:solidFill>
              <a:srgbClr val="FF8800"/>
            </a:solidFill>
            <a:prstDash val="solid"/>
            <a:miter lim="800000"/>
            <a:headEnd len="sm" w="sm" type="none"/>
            <a:tailEnd len="sm" w="sm" type="none"/>
          </a:ln>
        </p:spPr>
      </p:pic>
      <p:pic>
        <p:nvPicPr>
          <p:cNvPr descr="photo_fostering2" id="478" name="Google Shape;478;p81"/>
          <p:cNvPicPr preferRelativeResize="0"/>
          <p:nvPr/>
        </p:nvPicPr>
        <p:blipFill rotWithShape="1">
          <a:blip r:embed="rId4">
            <a:alphaModFix/>
          </a:blip>
          <a:srcRect b="0" l="0" r="0" t="0"/>
          <a:stretch/>
        </p:blipFill>
        <p:spPr>
          <a:xfrm>
            <a:off x="7010400" y="2800350"/>
            <a:ext cx="1301353" cy="1879996"/>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2"/>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100"/>
              <a:buFont typeface="Cambria"/>
              <a:buNone/>
            </a:pPr>
            <a:r>
              <a:rPr b="1" i="0" lang="en" sz="4100" u="none">
                <a:solidFill>
                  <a:srgbClr val="FF8800"/>
                </a:solidFill>
                <a:latin typeface="Cambria"/>
                <a:ea typeface="Cambria"/>
                <a:cs typeface="Cambria"/>
                <a:sym typeface="Cambria"/>
              </a:rPr>
              <a:t>Vaccinations</a:t>
            </a:r>
            <a:endParaRPr/>
          </a:p>
        </p:txBody>
      </p:sp>
      <p:sp>
        <p:nvSpPr>
          <p:cNvPr id="484" name="Google Shape;484;p82"/>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90500" lvl="0" marL="111125" rtl="0" algn="l">
              <a:lnSpc>
                <a:spcPct val="100000"/>
              </a:lnSpc>
              <a:spcBef>
                <a:spcPts val="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ONE component of a herd health program</a:t>
            </a:r>
            <a:endParaRPr/>
          </a:p>
          <a:p>
            <a:pPr indent="-190500" lvl="0" marL="111125" rtl="0" algn="l">
              <a:lnSpc>
                <a:spcPct val="100000"/>
              </a:lnSpc>
              <a:spcBef>
                <a:spcPts val="60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NOT a magic bullet</a:t>
            </a:r>
            <a:endParaRPr/>
          </a:p>
          <a:p>
            <a:pPr indent="-190500" lvl="0" marL="111125" rtl="0" algn="l">
              <a:lnSpc>
                <a:spcPct val="100000"/>
              </a:lnSpc>
              <a:spcBef>
                <a:spcPts val="60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But, an important tool in maintaining the health of all cats… including ferals</a:t>
            </a:r>
            <a:endParaRPr/>
          </a:p>
        </p:txBody>
      </p:sp>
      <p:pic>
        <p:nvPicPr>
          <p:cNvPr descr="MCj02332110000[1]" id="485" name="Google Shape;485;p82"/>
          <p:cNvPicPr preferRelativeResize="0"/>
          <p:nvPr/>
        </p:nvPicPr>
        <p:blipFill rotWithShape="1">
          <a:blip r:embed="rId3">
            <a:alphaModFix/>
          </a:blip>
          <a:srcRect b="0" l="0" r="0" t="0"/>
          <a:stretch/>
        </p:blipFill>
        <p:spPr>
          <a:xfrm>
            <a:off x="5638800" y="2857500"/>
            <a:ext cx="1457325" cy="2114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3"/>
          <p:cNvSpPr txBox="1"/>
          <p:nvPr/>
        </p:nvSpPr>
        <p:spPr>
          <a:xfrm>
            <a:off x="533400" y="342900"/>
            <a:ext cx="72390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4600"/>
              <a:buFont typeface="Cambria"/>
              <a:buNone/>
            </a:pPr>
            <a:r>
              <a:rPr b="1" i="0" lang="en" sz="4600" u="none">
                <a:solidFill>
                  <a:srgbClr val="FF8800"/>
                </a:solidFill>
                <a:latin typeface="Cambria"/>
                <a:ea typeface="Cambria"/>
                <a:cs typeface="Cambria"/>
                <a:sym typeface="Cambria"/>
              </a:rPr>
              <a:t>Vaccines: The Basics</a:t>
            </a:r>
            <a:endParaRPr/>
          </a:p>
        </p:txBody>
      </p:sp>
      <p:pic>
        <p:nvPicPr>
          <p:cNvPr id="491" name="Google Shape;491;p83"/>
          <p:cNvPicPr preferRelativeResize="0"/>
          <p:nvPr/>
        </p:nvPicPr>
        <p:blipFill rotWithShape="1">
          <a:blip r:embed="rId3">
            <a:alphaModFix/>
          </a:blip>
          <a:srcRect b="0" l="0" r="0" t="0"/>
          <a:stretch/>
        </p:blipFill>
        <p:spPr>
          <a:xfrm>
            <a:off x="6759400" y="682650"/>
            <a:ext cx="2107406" cy="2074069"/>
          </a:xfrm>
          <a:prstGeom prst="rect">
            <a:avLst/>
          </a:prstGeom>
          <a:noFill/>
          <a:ln>
            <a:noFill/>
          </a:ln>
        </p:spPr>
      </p:pic>
      <p:sp>
        <p:nvSpPr>
          <p:cNvPr id="492" name="Google Shape;492;p83"/>
          <p:cNvSpPr txBox="1"/>
          <p:nvPr/>
        </p:nvSpPr>
        <p:spPr>
          <a:xfrm>
            <a:off x="381000" y="1257300"/>
            <a:ext cx="7162800" cy="3086100"/>
          </a:xfrm>
          <a:prstGeom prst="rect">
            <a:avLst/>
          </a:prstGeom>
          <a:noFill/>
          <a:ln>
            <a:noFill/>
          </a:ln>
        </p:spPr>
        <p:txBody>
          <a:bodyPr anchorCtr="0" anchor="t" bIns="45700" lIns="91425" spcFirstLastPara="1" rIns="91425" wrap="square" tIns="45700">
            <a:noAutofit/>
          </a:bodyPr>
          <a:lstStyle/>
          <a:p>
            <a:pPr indent="-139700" lvl="0" marL="111125" marR="0" rtl="0" algn="l">
              <a:lnSpc>
                <a:spcPct val="100000"/>
              </a:lnSpc>
              <a:spcBef>
                <a:spcPts val="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Lessen the severity of future diseases</a:t>
            </a:r>
            <a:endParaRPr sz="600"/>
          </a:p>
          <a:p>
            <a:pPr indent="-139700" lvl="0" marL="111125" marR="0" rtl="0" algn="l">
              <a:lnSpc>
                <a:spcPct val="100000"/>
              </a:lnSpc>
              <a:spcBef>
                <a:spcPts val="60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Prevent </a:t>
            </a:r>
            <a:r>
              <a:rPr b="0" i="1" lang="en" sz="2200" u="none">
                <a:solidFill>
                  <a:schemeClr val="lt2"/>
                </a:solidFill>
                <a:latin typeface="Cambria"/>
                <a:ea typeface="Cambria"/>
                <a:cs typeface="Cambria"/>
                <a:sym typeface="Cambria"/>
              </a:rPr>
              <a:t>SOME </a:t>
            </a:r>
            <a:r>
              <a:rPr b="0" i="0" lang="en" sz="2200" u="none">
                <a:solidFill>
                  <a:schemeClr val="lt2"/>
                </a:solidFill>
                <a:latin typeface="Cambria"/>
                <a:ea typeface="Cambria"/>
                <a:cs typeface="Cambria"/>
                <a:sym typeface="Cambria"/>
              </a:rPr>
              <a:t>diseases altogether</a:t>
            </a:r>
            <a:endParaRPr sz="600"/>
          </a:p>
          <a:p>
            <a:pPr indent="-139700" lvl="0" marL="111125" marR="0" rtl="0" algn="l">
              <a:lnSpc>
                <a:spcPct val="100000"/>
              </a:lnSpc>
              <a:spcBef>
                <a:spcPts val="60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Vaccines = actual live viruses </a:t>
            </a:r>
            <a:endParaRPr sz="600"/>
          </a:p>
          <a:p>
            <a:pPr indent="-127000" lvl="1" marL="341312" marR="0" rtl="0" algn="l">
              <a:lnSpc>
                <a:spcPct val="100000"/>
              </a:lnSpc>
              <a:spcBef>
                <a:spcPts val="56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Similar to the ones that cause disease</a:t>
            </a:r>
            <a:endParaRPr sz="600"/>
          </a:p>
          <a:p>
            <a:pPr indent="-127000" lvl="1" marL="341312" marR="0" rtl="0" algn="l">
              <a:lnSpc>
                <a:spcPct val="100000"/>
              </a:lnSpc>
              <a:spcBef>
                <a:spcPts val="56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Result in antibody production that</a:t>
            </a:r>
            <a:r>
              <a:rPr lang="en" sz="2000">
                <a:solidFill>
                  <a:schemeClr val="lt2"/>
                </a:solidFill>
                <a:latin typeface="Cambria"/>
                <a:ea typeface="Cambria"/>
                <a:cs typeface="Cambria"/>
                <a:sym typeface="Cambria"/>
              </a:rPr>
              <a:t> </a:t>
            </a:r>
            <a:r>
              <a:rPr b="0" i="0" lang="en" sz="2000" u="none" cap="none" strike="noStrike">
                <a:solidFill>
                  <a:schemeClr val="lt2"/>
                </a:solidFill>
                <a:latin typeface="Cambria"/>
                <a:ea typeface="Cambria"/>
                <a:cs typeface="Cambria"/>
                <a:sym typeface="Cambria"/>
              </a:rPr>
              <a:t>provides protection against the real thing</a:t>
            </a:r>
            <a:endParaRPr sz="600"/>
          </a:p>
          <a:p>
            <a:pPr indent="-127000" lvl="1" marL="341312" marR="0" rtl="0" algn="l">
              <a:lnSpc>
                <a:spcPct val="100000"/>
              </a:lnSpc>
              <a:spcBef>
                <a:spcPts val="560"/>
              </a:spcBef>
              <a:spcAft>
                <a:spcPts val="0"/>
              </a:spcAft>
              <a:buClr>
                <a:schemeClr val="lt2"/>
              </a:buClr>
              <a:buSzPts val="2000"/>
              <a:buFont typeface="Times"/>
              <a:buChar char="•"/>
            </a:pPr>
            <a:r>
              <a:rPr b="0" i="0" lang="en" sz="2000" u="none" cap="none" strike="noStrike">
                <a:solidFill>
                  <a:schemeClr val="lt2"/>
                </a:solidFill>
                <a:latin typeface="Cambria"/>
                <a:ea typeface="Cambria"/>
                <a:cs typeface="Cambria"/>
                <a:sym typeface="Cambria"/>
              </a:rPr>
              <a:t>Need to be handled carefully &amp; administered appropriately</a:t>
            </a:r>
            <a:endParaRPr sz="600"/>
          </a:p>
          <a:p>
            <a:pPr indent="0" lvl="0" marL="0" marR="0" rtl="0" algn="l">
              <a:lnSpc>
                <a:spcPct val="100000"/>
              </a:lnSpc>
              <a:spcBef>
                <a:spcPts val="0"/>
              </a:spcBef>
              <a:spcAft>
                <a:spcPts val="0"/>
              </a:spcAft>
              <a:buNone/>
            </a:pPr>
            <a:r>
              <a:t/>
            </a:r>
            <a:endParaRPr b="0" i="0" sz="2000" u="none" cap="none" strike="noStrike">
              <a:solidFill>
                <a:schemeClr val="lt2"/>
              </a:solidFill>
              <a:latin typeface="Cambria"/>
              <a:ea typeface="Cambria"/>
              <a:cs typeface="Cambria"/>
              <a:sym typeface="Cambr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4"/>
          <p:cNvSpPr txBox="1"/>
          <p:nvPr/>
        </p:nvSpPr>
        <p:spPr>
          <a:xfrm>
            <a:off x="457200" y="228600"/>
            <a:ext cx="7010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Feral Cats: Core Vaccinations</a:t>
            </a:r>
            <a:endParaRPr/>
          </a:p>
        </p:txBody>
      </p:sp>
      <p:sp>
        <p:nvSpPr>
          <p:cNvPr id="498" name="Google Shape;498;p84"/>
          <p:cNvSpPr txBox="1"/>
          <p:nvPr/>
        </p:nvSpPr>
        <p:spPr>
          <a:xfrm>
            <a:off x="457200" y="1200150"/>
            <a:ext cx="8153400" cy="3394472"/>
          </a:xfrm>
          <a:prstGeom prst="rect">
            <a:avLst/>
          </a:prstGeom>
          <a:noFill/>
          <a:ln>
            <a:noFill/>
          </a:ln>
        </p:spPr>
        <p:txBody>
          <a:bodyPr anchorCtr="0" anchor="t" bIns="45700" lIns="91425" spcFirstLastPara="1" rIns="91425" wrap="square" tIns="45700">
            <a:noAutofit/>
          </a:bodyPr>
          <a:lstStyle/>
          <a:p>
            <a:pPr indent="-190500" lvl="0" marL="111125" marR="0" rtl="0" algn="l">
              <a:lnSpc>
                <a:spcPct val="100000"/>
              </a:lnSpc>
              <a:spcBef>
                <a:spcPts val="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Rabies (3yr DOI) – huge public health benefit</a:t>
            </a:r>
            <a:endParaRPr/>
          </a:p>
          <a:p>
            <a:pPr indent="-47625" lvl="0" marL="111125" marR="0" rtl="0" algn="l">
              <a:lnSpc>
                <a:spcPct val="100000"/>
              </a:lnSpc>
              <a:spcBef>
                <a:spcPts val="200"/>
              </a:spcBef>
              <a:spcAft>
                <a:spcPts val="0"/>
              </a:spcAft>
              <a:buClr>
                <a:schemeClr val="dk1"/>
              </a:buClr>
              <a:buSzPts val="1000"/>
              <a:buFont typeface="Times"/>
              <a:buNone/>
            </a:pPr>
            <a:r>
              <a:t/>
            </a:r>
            <a:endParaRPr b="0" i="0" sz="1000" u="none">
              <a:solidFill>
                <a:schemeClr val="lt2"/>
              </a:solidFill>
              <a:latin typeface="Cambria"/>
              <a:ea typeface="Cambria"/>
              <a:cs typeface="Cambria"/>
              <a:sym typeface="Cambria"/>
            </a:endParaRPr>
          </a:p>
          <a:p>
            <a:pPr indent="-190500" lvl="0" marL="111125" marR="0" rtl="0" algn="l">
              <a:lnSpc>
                <a:spcPct val="100000"/>
              </a:lnSpc>
              <a:spcBef>
                <a:spcPts val="60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FVRP strongly recommended:</a:t>
            </a:r>
            <a:endParaRPr/>
          </a:p>
          <a:p>
            <a:pPr indent="-165100" lvl="1" marL="341312" marR="0" rtl="0" algn="l">
              <a:lnSpc>
                <a:spcPct val="100000"/>
              </a:lnSpc>
              <a:spcBef>
                <a:spcPts val="520"/>
              </a:spcBef>
              <a:spcAft>
                <a:spcPts val="0"/>
              </a:spcAft>
              <a:buClr>
                <a:schemeClr val="lt2"/>
              </a:buClr>
              <a:buSzPts val="2600"/>
              <a:buFont typeface="Times"/>
              <a:buChar char="•"/>
            </a:pPr>
            <a:r>
              <a:rPr b="0" i="0" lang="en" sz="2600" u="none" cap="none" strike="noStrike">
                <a:solidFill>
                  <a:schemeClr val="lt2"/>
                </a:solidFill>
                <a:latin typeface="Cambria"/>
                <a:ea typeface="Cambria"/>
                <a:cs typeface="Cambria"/>
                <a:sym typeface="Cambria"/>
              </a:rPr>
              <a:t>Feline Viral Rhinotracheitis                                             (Herpes)- URI</a:t>
            </a:r>
            <a:endParaRPr/>
          </a:p>
          <a:p>
            <a:pPr indent="-165100" lvl="1" marL="341312" marR="0" rtl="0" algn="l">
              <a:lnSpc>
                <a:spcPct val="100000"/>
              </a:lnSpc>
              <a:spcBef>
                <a:spcPts val="520"/>
              </a:spcBef>
              <a:spcAft>
                <a:spcPts val="0"/>
              </a:spcAft>
              <a:buClr>
                <a:schemeClr val="lt2"/>
              </a:buClr>
              <a:buSzPts val="2600"/>
              <a:buFont typeface="Times"/>
              <a:buChar char="•"/>
            </a:pPr>
            <a:r>
              <a:rPr b="0" i="0" lang="en" sz="2600" u="none" cap="none" strike="noStrike">
                <a:solidFill>
                  <a:schemeClr val="lt2"/>
                </a:solidFill>
                <a:latin typeface="Cambria"/>
                <a:ea typeface="Cambria"/>
                <a:cs typeface="Cambria"/>
                <a:sym typeface="Cambria"/>
              </a:rPr>
              <a:t>Calicivirus- URI</a:t>
            </a:r>
            <a:endParaRPr/>
          </a:p>
          <a:p>
            <a:pPr indent="-165100" lvl="1" marL="341312" marR="0" rtl="0" algn="l">
              <a:lnSpc>
                <a:spcPct val="100000"/>
              </a:lnSpc>
              <a:spcBef>
                <a:spcPts val="520"/>
              </a:spcBef>
              <a:spcAft>
                <a:spcPts val="0"/>
              </a:spcAft>
              <a:buClr>
                <a:schemeClr val="lt2"/>
              </a:buClr>
              <a:buSzPts val="2600"/>
              <a:buFont typeface="Times"/>
              <a:buChar char="•"/>
            </a:pPr>
            <a:r>
              <a:rPr b="0" i="0" lang="en" sz="2600" u="none" cap="none" strike="noStrike">
                <a:solidFill>
                  <a:schemeClr val="lt2"/>
                </a:solidFill>
                <a:latin typeface="Cambria"/>
                <a:ea typeface="Cambria"/>
                <a:cs typeface="Cambria"/>
                <a:sym typeface="Cambria"/>
              </a:rPr>
              <a:t>Panleukopenia                                                                          (feline parvovirus)</a:t>
            </a:r>
            <a:endParaRPr/>
          </a:p>
          <a:p>
            <a:pPr indent="-111125" lvl="0" marL="111125" marR="0" rtl="0" algn="l">
              <a:lnSpc>
                <a:spcPct val="100000"/>
              </a:lnSpc>
              <a:spcBef>
                <a:spcPts val="520"/>
              </a:spcBef>
              <a:spcAft>
                <a:spcPts val="0"/>
              </a:spcAft>
              <a:buClr>
                <a:schemeClr val="dk1"/>
              </a:buClr>
              <a:buSzPts val="2600"/>
              <a:buFont typeface="Arial"/>
              <a:buNone/>
            </a:pPr>
            <a:r>
              <a:t/>
            </a:r>
            <a:endParaRPr b="1" i="0" sz="2600" u="none">
              <a:solidFill>
                <a:schemeClr val="lt2"/>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1" i="0" sz="2600" u="none">
              <a:solidFill>
                <a:schemeClr val="lt2"/>
              </a:solidFill>
              <a:latin typeface="Cambria"/>
              <a:ea typeface="Cambria"/>
              <a:cs typeface="Cambria"/>
              <a:sym typeface="Cambria"/>
            </a:endParaRPr>
          </a:p>
        </p:txBody>
      </p:sp>
      <p:pic>
        <p:nvPicPr>
          <p:cNvPr descr="vax" id="499" name="Google Shape;499;p84"/>
          <p:cNvPicPr preferRelativeResize="0"/>
          <p:nvPr/>
        </p:nvPicPr>
        <p:blipFill rotWithShape="1">
          <a:blip r:embed="rId3">
            <a:alphaModFix/>
          </a:blip>
          <a:srcRect b="0" l="0" r="0" t="0"/>
          <a:stretch/>
        </p:blipFill>
        <p:spPr>
          <a:xfrm>
            <a:off x="5257800" y="2514600"/>
            <a:ext cx="2568178" cy="1945481"/>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idx="4294967295" type="title"/>
          </p:nvPr>
        </p:nvSpPr>
        <p:spPr>
          <a:xfrm>
            <a:off x="304800" y="171450"/>
            <a:ext cx="8153400" cy="7429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0" i="0" lang="en" sz="3800" u="none" cap="none" strike="noStrike">
                <a:solidFill>
                  <a:srgbClr val="FF8800"/>
                </a:solidFill>
                <a:latin typeface="Cambria"/>
                <a:ea typeface="Cambria"/>
                <a:cs typeface="Cambria"/>
                <a:sym typeface="Cambria"/>
              </a:rPr>
              <a:t>Reproduction specialists</a:t>
            </a:r>
            <a:endParaRPr/>
          </a:p>
        </p:txBody>
      </p:sp>
      <p:pic>
        <p:nvPicPr>
          <p:cNvPr id="141" name="Google Shape;141;p31"/>
          <p:cNvPicPr preferRelativeResize="0"/>
          <p:nvPr/>
        </p:nvPicPr>
        <p:blipFill rotWithShape="1">
          <a:blip r:embed="rId3">
            <a:alphaModFix/>
          </a:blip>
          <a:srcRect b="0" l="0" r="0" t="0"/>
          <a:stretch/>
        </p:blipFill>
        <p:spPr>
          <a:xfrm>
            <a:off x="609600" y="742950"/>
            <a:ext cx="5793581" cy="4057650"/>
          </a:xfrm>
          <a:prstGeom prst="rect">
            <a:avLst/>
          </a:prstGeom>
          <a:noFill/>
          <a:ln>
            <a:noFill/>
          </a:ln>
        </p:spPr>
      </p:pic>
      <p:sp>
        <p:nvSpPr>
          <p:cNvPr id="142" name="Google Shape;142;p31"/>
          <p:cNvSpPr txBox="1"/>
          <p:nvPr/>
        </p:nvSpPr>
        <p:spPr>
          <a:xfrm>
            <a:off x="1219200" y="4743450"/>
            <a:ext cx="5867400" cy="2524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1" lang="en" sz="1600" u="none">
                <a:solidFill>
                  <a:schemeClr val="dk1"/>
                </a:solidFill>
                <a:latin typeface="Arial"/>
                <a:ea typeface="Arial"/>
                <a:cs typeface="Arial"/>
                <a:sym typeface="Arial"/>
              </a:rPr>
              <a:t>(Wallace JFMS 2006)</a:t>
            </a:r>
            <a:endParaRPr/>
          </a:p>
        </p:txBody>
      </p:sp>
      <p:sp>
        <p:nvSpPr>
          <p:cNvPr id="143" name="Google Shape;143;p31"/>
          <p:cNvSpPr/>
          <p:nvPr/>
        </p:nvSpPr>
        <p:spPr>
          <a:xfrm>
            <a:off x="2133600" y="1943100"/>
            <a:ext cx="2133600" cy="1828800"/>
          </a:xfrm>
          <a:prstGeom prst="ellipse">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44" name="Google Shape;144;p31"/>
          <p:cNvSpPr/>
          <p:nvPr/>
        </p:nvSpPr>
        <p:spPr>
          <a:xfrm>
            <a:off x="4572000" y="2971800"/>
            <a:ext cx="1828800" cy="1371600"/>
          </a:xfrm>
          <a:prstGeom prst="ellipse">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45" name="Google Shape;145;p31"/>
          <p:cNvSpPr txBox="1"/>
          <p:nvPr/>
        </p:nvSpPr>
        <p:spPr>
          <a:xfrm>
            <a:off x="609600" y="1006950"/>
            <a:ext cx="4343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 sz="1800" u="none">
                <a:solidFill>
                  <a:schemeClr val="dk1"/>
                </a:solidFill>
                <a:latin typeface="Arial"/>
                <a:ea typeface="Arial"/>
                <a:cs typeface="Arial"/>
                <a:sym typeface="Arial"/>
              </a:rPr>
              <a:t>~103,000 cats from 7 sterilization organizations in the U.S.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5"/>
          <p:cNvSpPr txBox="1"/>
          <p:nvPr>
            <p:ph type="title"/>
          </p:nvPr>
        </p:nvSpPr>
        <p:spPr>
          <a:xfrm>
            <a:off x="838200" y="342900"/>
            <a:ext cx="77724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8800"/>
              </a:buClr>
              <a:buSzPts val="3200"/>
              <a:buFont typeface="Cambria"/>
              <a:buNone/>
            </a:pPr>
            <a:r>
              <a:rPr b="1" i="0" lang="en" sz="3200" u="none">
                <a:solidFill>
                  <a:srgbClr val="FF8800"/>
                </a:solidFill>
                <a:latin typeface="Cambria"/>
                <a:ea typeface="Cambria"/>
                <a:cs typeface="Cambria"/>
                <a:sym typeface="Cambria"/>
              </a:rPr>
              <a:t>Can an animal even respond to a vaccine if we give it the same day as surgery?</a:t>
            </a:r>
            <a:endParaRPr/>
          </a:p>
        </p:txBody>
      </p:sp>
      <p:sp>
        <p:nvSpPr>
          <p:cNvPr id="505" name="Google Shape;505;p85"/>
          <p:cNvSpPr txBox="1"/>
          <p:nvPr>
            <p:ph idx="1" type="body"/>
          </p:nvPr>
        </p:nvSpPr>
        <p:spPr>
          <a:xfrm>
            <a:off x="4648200" y="1485900"/>
            <a:ext cx="4191000" cy="3398044"/>
          </a:xfrm>
          <a:prstGeom prst="rect">
            <a:avLst/>
          </a:prstGeom>
          <a:noFill/>
          <a:ln>
            <a:noFill/>
          </a:ln>
        </p:spPr>
        <p:txBody>
          <a:bodyPr anchorCtr="0" anchor="t" bIns="45700" lIns="91425" spcFirstLastPara="1" rIns="91425" wrap="square" tIns="45700">
            <a:noAutofit/>
          </a:bodyPr>
          <a:lstStyle/>
          <a:p>
            <a:pPr indent="-177800" lvl="0" marL="111125" rtl="0" algn="l">
              <a:lnSpc>
                <a:spcPct val="100000"/>
              </a:lnSpc>
              <a:spcBef>
                <a:spcPts val="0"/>
              </a:spcBef>
              <a:spcAft>
                <a:spcPts val="0"/>
              </a:spcAft>
              <a:buClr>
                <a:schemeClr val="lt2"/>
              </a:buClr>
              <a:buSzPts val="2800"/>
              <a:buFont typeface="Times"/>
              <a:buChar char="•"/>
            </a:pPr>
            <a:r>
              <a:rPr b="0" i="0" lang="en" sz="2800" u="none">
                <a:solidFill>
                  <a:schemeClr val="lt2"/>
                </a:solidFill>
                <a:latin typeface="Cambria"/>
                <a:ea typeface="Cambria"/>
                <a:cs typeface="Cambria"/>
                <a:sym typeface="Cambria"/>
              </a:rPr>
              <a:t>The short answer 🡪 Yes!</a:t>
            </a:r>
            <a:endParaRPr sz="1100"/>
          </a:p>
          <a:p>
            <a:pPr indent="0" lvl="0" marL="111125" rtl="0" algn="l">
              <a:lnSpc>
                <a:spcPct val="100000"/>
              </a:lnSpc>
              <a:spcBef>
                <a:spcPts val="640"/>
              </a:spcBef>
              <a:spcAft>
                <a:spcPts val="0"/>
              </a:spcAft>
              <a:buClr>
                <a:schemeClr val="lt2"/>
              </a:buClr>
              <a:buSzPts val="3200"/>
              <a:buFont typeface="Times"/>
              <a:buNone/>
            </a:pPr>
            <a:r>
              <a:t/>
            </a:r>
            <a:endParaRPr b="0" i="0" sz="2800" u="none">
              <a:solidFill>
                <a:schemeClr val="lt2"/>
              </a:solidFill>
              <a:latin typeface="Cambria"/>
              <a:ea typeface="Cambria"/>
              <a:cs typeface="Cambria"/>
              <a:sym typeface="Cambria"/>
            </a:endParaRPr>
          </a:p>
          <a:p>
            <a:pPr indent="-203200" lvl="0" marL="111125" rtl="0" algn="l">
              <a:lnSpc>
                <a:spcPct val="100000"/>
              </a:lnSpc>
              <a:spcBef>
                <a:spcPts val="640"/>
              </a:spcBef>
              <a:spcAft>
                <a:spcPts val="0"/>
              </a:spcAft>
              <a:buClr>
                <a:schemeClr val="lt2"/>
              </a:buClr>
              <a:buSzPts val="3200"/>
              <a:buFont typeface="Times"/>
              <a:buChar char="•"/>
            </a:pPr>
            <a:r>
              <a:rPr b="0" i="0" lang="en" sz="2800" u="none">
                <a:solidFill>
                  <a:schemeClr val="lt2"/>
                </a:solidFill>
                <a:latin typeface="Cambria"/>
                <a:ea typeface="Cambria"/>
                <a:cs typeface="Cambria"/>
                <a:sym typeface="Cambria"/>
              </a:rPr>
              <a:t>The long answer 🡪 </a:t>
            </a:r>
            <a:r>
              <a:rPr b="0" i="0" lang="en" sz="2400" u="none">
                <a:solidFill>
                  <a:schemeClr val="lt2"/>
                </a:solidFill>
                <a:latin typeface="Cambria"/>
                <a:ea typeface="Cambria"/>
                <a:cs typeface="Cambria"/>
                <a:sym typeface="Cambria"/>
              </a:rPr>
              <a:t>Yes, as best we can tell from the few studies that have looked at this situation</a:t>
            </a:r>
            <a:endParaRPr sz="1100"/>
          </a:p>
        </p:txBody>
      </p:sp>
      <p:pic>
        <p:nvPicPr>
          <p:cNvPr descr="IMG_0402" id="506" name="Google Shape;506;p85"/>
          <p:cNvPicPr preferRelativeResize="0"/>
          <p:nvPr/>
        </p:nvPicPr>
        <p:blipFill rotWithShape="1">
          <a:blip r:embed="rId3">
            <a:alphaModFix/>
          </a:blip>
          <a:srcRect b="0" l="0" r="0" t="0"/>
          <a:stretch/>
        </p:blipFill>
        <p:spPr>
          <a:xfrm>
            <a:off x="457200" y="1828800"/>
            <a:ext cx="3028950" cy="2271713"/>
          </a:xfrm>
          <a:prstGeom prst="rect">
            <a:avLst/>
          </a:prstGeom>
          <a:noFill/>
          <a:ln cap="flat" cmpd="sng" w="38100">
            <a:solidFill>
              <a:srgbClr val="FF9900"/>
            </a:solidFill>
            <a:prstDash val="solid"/>
            <a:miter lim="800000"/>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6"/>
          <p:cNvSpPr txBox="1"/>
          <p:nvPr>
            <p:ph idx="1" type="body"/>
          </p:nvPr>
        </p:nvSpPr>
        <p:spPr>
          <a:xfrm>
            <a:off x="457200" y="1314450"/>
            <a:ext cx="8229600" cy="3398044"/>
          </a:xfrm>
          <a:prstGeom prst="rect">
            <a:avLst/>
          </a:prstGeom>
          <a:noFill/>
          <a:ln>
            <a:noFill/>
          </a:ln>
        </p:spPr>
        <p:txBody>
          <a:bodyPr anchorCtr="0" anchor="t" bIns="45700" lIns="91425" spcFirstLastPara="1" rIns="91425" wrap="square" tIns="45700">
            <a:noAutofit/>
          </a:bodyPr>
          <a:lstStyle/>
          <a:p>
            <a:pPr indent="-127000" lvl="0" marL="111125" rtl="0" algn="l">
              <a:lnSpc>
                <a:spcPct val="9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Sadly, only a few studies have been carried out in animals looking at this very question</a:t>
            </a:r>
            <a:endParaRPr sz="900"/>
          </a:p>
          <a:p>
            <a:pPr indent="0" lvl="0" marL="111125" rtl="0" algn="l">
              <a:lnSpc>
                <a:spcPct val="90000"/>
              </a:lnSpc>
              <a:spcBef>
                <a:spcPts val="520"/>
              </a:spcBef>
              <a:spcAft>
                <a:spcPts val="0"/>
              </a:spcAft>
              <a:buClr>
                <a:schemeClr val="lt2"/>
              </a:buClr>
              <a:buSzPts val="2600"/>
              <a:buFont typeface="Times"/>
              <a:buNone/>
            </a:pPr>
            <a:r>
              <a:t/>
            </a:r>
            <a:endParaRPr b="0" i="0" sz="2000" u="none">
              <a:solidFill>
                <a:schemeClr val="lt2"/>
              </a:solidFill>
              <a:latin typeface="Cambria"/>
              <a:ea typeface="Cambria"/>
              <a:cs typeface="Cambria"/>
              <a:sym typeface="Cambria"/>
            </a:endParaRPr>
          </a:p>
          <a:p>
            <a:pPr indent="-127000" lvl="0" marL="111125" rtl="0" algn="l">
              <a:lnSpc>
                <a:spcPct val="90000"/>
              </a:lnSpc>
              <a:spcBef>
                <a:spcPts val="52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Existing literature seems to support administration of                                vaccines on the day of surgery</a:t>
            </a:r>
            <a:endParaRPr sz="900"/>
          </a:p>
          <a:p>
            <a:pPr indent="0" lvl="0" marL="111125" rtl="0" algn="l">
              <a:lnSpc>
                <a:spcPct val="90000"/>
              </a:lnSpc>
              <a:spcBef>
                <a:spcPts val="520"/>
              </a:spcBef>
              <a:spcAft>
                <a:spcPts val="0"/>
              </a:spcAft>
              <a:buClr>
                <a:schemeClr val="lt2"/>
              </a:buClr>
              <a:buSzPts val="2600"/>
              <a:buFont typeface="Times"/>
              <a:buNone/>
            </a:pPr>
            <a:r>
              <a:t/>
            </a:r>
            <a:endParaRPr b="0" i="0" sz="2000" u="none">
              <a:solidFill>
                <a:schemeClr val="lt2"/>
              </a:solidFill>
              <a:latin typeface="Cambria"/>
              <a:ea typeface="Cambria"/>
              <a:cs typeface="Cambria"/>
              <a:sym typeface="Cambria"/>
            </a:endParaRPr>
          </a:p>
          <a:p>
            <a:pPr indent="-127000" lvl="0" marL="111125" rtl="0" algn="l">
              <a:lnSpc>
                <a:spcPct val="90000"/>
              </a:lnSpc>
              <a:spcBef>
                <a:spcPts val="52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Much of this has been carried out in zoo and/or                                             wildlife species and is extrapolated to cats</a:t>
            </a:r>
            <a:endParaRPr sz="900"/>
          </a:p>
        </p:txBody>
      </p:sp>
      <p:sp>
        <p:nvSpPr>
          <p:cNvPr id="512" name="Google Shape;512;p86"/>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8800"/>
              </a:buClr>
              <a:buSzPts val="3200"/>
              <a:buFont typeface="Cambria"/>
              <a:buNone/>
            </a:pPr>
            <a:r>
              <a:rPr b="1" i="0" lang="en" sz="3200" u="none">
                <a:solidFill>
                  <a:srgbClr val="FF8800"/>
                </a:solidFill>
                <a:latin typeface="Cambria"/>
                <a:ea typeface="Cambria"/>
                <a:cs typeface="Cambria"/>
                <a:sym typeface="Cambria"/>
              </a:rPr>
              <a:t>Surely someone must have done some research on this important question….</a:t>
            </a:r>
            <a:endParaRPr/>
          </a:p>
        </p:txBody>
      </p:sp>
      <p:pic>
        <p:nvPicPr>
          <p:cNvPr descr="raccoon_on_snow" id="513" name="Google Shape;513;p86"/>
          <p:cNvPicPr preferRelativeResize="0"/>
          <p:nvPr/>
        </p:nvPicPr>
        <p:blipFill rotWithShape="1">
          <a:blip r:embed="rId3">
            <a:alphaModFix/>
          </a:blip>
          <a:srcRect b="0" l="0" r="0" t="0"/>
          <a:stretch/>
        </p:blipFill>
        <p:spPr>
          <a:xfrm>
            <a:off x="6018500" y="2805675"/>
            <a:ext cx="2986088" cy="2201465"/>
          </a:xfrm>
          <a:prstGeom prst="rect">
            <a:avLst/>
          </a:prstGeom>
          <a:noFill/>
          <a:ln cap="flat" cmpd="sng" w="38100">
            <a:solidFill>
              <a:srgbClr val="FF9900"/>
            </a:solidFill>
            <a:prstDash val="solid"/>
            <a:miter lim="800000"/>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7"/>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8800"/>
              </a:buClr>
              <a:buSzPts val="3700"/>
              <a:buFont typeface="Cambria"/>
              <a:buNone/>
            </a:pPr>
            <a:r>
              <a:rPr b="1" i="0" lang="en" sz="3700" u="none">
                <a:solidFill>
                  <a:srgbClr val="FF8800"/>
                </a:solidFill>
                <a:latin typeface="Cambria"/>
                <a:ea typeface="Cambria"/>
                <a:cs typeface="Cambria"/>
                <a:sym typeface="Cambria"/>
              </a:rPr>
              <a:t>What’s been published on the topic</a:t>
            </a:r>
            <a:endParaRPr/>
          </a:p>
        </p:txBody>
      </p:sp>
      <p:sp>
        <p:nvSpPr>
          <p:cNvPr id="519" name="Google Shape;519;p87"/>
          <p:cNvSpPr txBox="1"/>
          <p:nvPr>
            <p:ph idx="1" type="body"/>
          </p:nvPr>
        </p:nvSpPr>
        <p:spPr>
          <a:xfrm>
            <a:off x="381000" y="971550"/>
            <a:ext cx="7772400" cy="3600450"/>
          </a:xfrm>
          <a:prstGeom prst="rect">
            <a:avLst/>
          </a:prstGeom>
          <a:noFill/>
          <a:ln>
            <a:noFill/>
          </a:ln>
        </p:spPr>
        <p:txBody>
          <a:bodyPr anchorCtr="0" anchor="t" bIns="45700" lIns="91425" spcFirstLastPara="1" rIns="91425" wrap="square" tIns="45700">
            <a:noAutofit/>
          </a:bodyPr>
          <a:lstStyle/>
          <a:p>
            <a:pPr indent="-133350" lvl="0" marL="111125" rtl="0" algn="l">
              <a:lnSpc>
                <a:spcPct val="90000"/>
              </a:lnSpc>
              <a:spcBef>
                <a:spcPts val="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Best evidence to date: a prospective study looking at response to vaccines given at surgery!</a:t>
            </a:r>
            <a:endParaRPr sz="800"/>
          </a:p>
          <a:p>
            <a:pPr indent="-127000" lvl="1" marL="341312" rtl="0" algn="l">
              <a:lnSpc>
                <a:spcPct val="90000"/>
              </a:lnSpc>
              <a:spcBef>
                <a:spcPts val="54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61 cats (4+ months old) in a TNR program</a:t>
            </a:r>
            <a:endParaRPr sz="800"/>
          </a:p>
          <a:p>
            <a:pPr indent="-127000" lvl="1" marL="341312" rtl="0" algn="l">
              <a:lnSpc>
                <a:spcPct val="90000"/>
              </a:lnSpc>
              <a:spcBef>
                <a:spcPts val="54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Trapped, anesthetized, sterilized, vaccinated post-op</a:t>
            </a:r>
            <a:br>
              <a:rPr lang="en" sz="2000">
                <a:latin typeface="Cambria"/>
                <a:ea typeface="Cambria"/>
                <a:cs typeface="Cambria"/>
                <a:sym typeface="Cambria"/>
              </a:rPr>
            </a:br>
            <a:r>
              <a:rPr b="0" i="0" lang="en" sz="2000" u="none">
                <a:solidFill>
                  <a:schemeClr val="lt2"/>
                </a:solidFill>
                <a:latin typeface="Cambria"/>
                <a:ea typeface="Cambria"/>
                <a:cs typeface="Cambria"/>
                <a:sym typeface="Cambria"/>
              </a:rPr>
              <a:t>against FVRCP, Rabies, FeLV</a:t>
            </a:r>
            <a:endParaRPr sz="800"/>
          </a:p>
          <a:p>
            <a:pPr indent="-107950" lvl="2" marL="571500" rtl="0" algn="l">
              <a:lnSpc>
                <a:spcPct val="90000"/>
              </a:lnSpc>
              <a:spcBef>
                <a:spcPts val="48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~50% with MLV product,  ~50% with killed product</a:t>
            </a:r>
            <a:endParaRPr sz="800"/>
          </a:p>
          <a:p>
            <a:pPr indent="-127000" lvl="1" marL="341312" rtl="0" algn="l">
              <a:lnSpc>
                <a:spcPct val="90000"/>
              </a:lnSpc>
              <a:spcBef>
                <a:spcPts val="54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Trapped and sedated again later for blood draw</a:t>
            </a:r>
            <a:endParaRPr sz="800"/>
          </a:p>
          <a:p>
            <a:pPr indent="-107950" lvl="2" marL="571500" rtl="0" algn="l">
              <a:lnSpc>
                <a:spcPct val="90000"/>
              </a:lnSpc>
              <a:spcBef>
                <a:spcPts val="48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Significant increase in the proportion of cats with protective levels of antibodies following vaccination ☺ </a:t>
            </a:r>
            <a:endParaRPr sz="800"/>
          </a:p>
        </p:txBody>
      </p:sp>
      <p:pic>
        <p:nvPicPr>
          <p:cNvPr descr="DSCF1250" id="520" name="Google Shape;520;p87"/>
          <p:cNvPicPr preferRelativeResize="0"/>
          <p:nvPr/>
        </p:nvPicPr>
        <p:blipFill rotWithShape="1">
          <a:blip r:embed="rId3">
            <a:alphaModFix/>
          </a:blip>
          <a:srcRect b="0" l="0" r="0" t="0"/>
          <a:stretch/>
        </p:blipFill>
        <p:spPr>
          <a:xfrm>
            <a:off x="6573900" y="1414000"/>
            <a:ext cx="2286000" cy="1728788"/>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8800"/>
              </a:buClr>
              <a:buSzPts val="3700"/>
              <a:buFont typeface="Cambria"/>
              <a:buNone/>
            </a:pPr>
            <a:r>
              <a:rPr b="1" i="0" lang="en" sz="3700" u="none">
                <a:solidFill>
                  <a:srgbClr val="FF8800"/>
                </a:solidFill>
                <a:latin typeface="Cambria"/>
                <a:ea typeface="Cambria"/>
                <a:cs typeface="Cambria"/>
                <a:sym typeface="Cambria"/>
              </a:rPr>
              <a:t>What’s been published on the topic</a:t>
            </a:r>
            <a:endParaRPr/>
          </a:p>
        </p:txBody>
      </p:sp>
      <p:sp>
        <p:nvSpPr>
          <p:cNvPr id="526" name="Google Shape;526;p88"/>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90500" lvl="0" marL="111125" rtl="0" algn="l">
              <a:lnSpc>
                <a:spcPct val="100000"/>
              </a:lnSpc>
              <a:spcBef>
                <a:spcPts val="0"/>
              </a:spcBef>
              <a:spcAft>
                <a:spcPts val="0"/>
              </a:spcAft>
              <a:buClr>
                <a:schemeClr val="lt2"/>
              </a:buClr>
              <a:buSzPts val="3000"/>
              <a:buFont typeface="Times"/>
              <a:buChar char="•"/>
            </a:pPr>
            <a:r>
              <a:rPr b="0" i="0" lang="en" sz="3000" u="none">
                <a:solidFill>
                  <a:schemeClr val="lt2"/>
                </a:solidFill>
                <a:latin typeface="Cambria"/>
                <a:ea typeface="Cambria"/>
                <a:cs typeface="Cambria"/>
                <a:sym typeface="Cambria"/>
              </a:rPr>
              <a:t>There was a significant increase in the number of cats with protective levels of antibodies following vaccination ☺</a:t>
            </a:r>
            <a:endParaRPr/>
          </a:p>
        </p:txBody>
      </p:sp>
      <p:pic>
        <p:nvPicPr>
          <p:cNvPr descr="siamese kitten" id="527" name="Google Shape;527;p88"/>
          <p:cNvPicPr preferRelativeResize="0"/>
          <p:nvPr/>
        </p:nvPicPr>
        <p:blipFill rotWithShape="1">
          <a:blip r:embed="rId3">
            <a:alphaModFix/>
          </a:blip>
          <a:srcRect b="0" l="0" r="0" t="0"/>
          <a:stretch/>
        </p:blipFill>
        <p:spPr>
          <a:xfrm>
            <a:off x="5105400" y="2657475"/>
            <a:ext cx="3314700" cy="2486025"/>
          </a:xfrm>
          <a:prstGeom prst="rect">
            <a:avLst/>
          </a:prstGeom>
          <a:noFill/>
          <a:ln>
            <a:noFill/>
          </a:ln>
        </p:spPr>
      </p:pic>
      <p:graphicFrame>
        <p:nvGraphicFramePr>
          <p:cNvPr id="528" name="Google Shape;528;p88"/>
          <p:cNvGraphicFramePr/>
          <p:nvPr/>
        </p:nvGraphicFramePr>
        <p:xfrm>
          <a:off x="609600" y="2514600"/>
          <a:ext cx="3000000" cy="3000000"/>
        </p:xfrm>
        <a:graphic>
          <a:graphicData uri="http://schemas.openxmlformats.org/drawingml/2006/table">
            <a:tbl>
              <a:tblPr>
                <a:noFill/>
                <a:tableStyleId>{BB598010-8310-47EF-957C-3F89D543562F}</a:tableStyleId>
              </a:tblPr>
              <a:tblGrid>
                <a:gridCol w="1647825"/>
                <a:gridCol w="1906575"/>
                <a:gridCol w="1931975"/>
              </a:tblGrid>
              <a:tr h="778650">
                <a:tc>
                  <a:txBody>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Before vaccination</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After vaccination</a:t>
                      </a:r>
                      <a:endParaRPr sz="1100"/>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2650">
                <a:tc>
                  <a:txBody>
                    <a:bodyPr/>
                    <a:lstStyle/>
                    <a:p>
                      <a:pPr indent="0" lvl="0" marL="0" marR="0" rtl="0" algn="l">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Panleuk</a:t>
                      </a:r>
                      <a:endParaRPr sz="1100"/>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33%</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90%</a:t>
                      </a:r>
                      <a:endParaRPr sz="1100"/>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5975">
                <a:tc>
                  <a:txBody>
                    <a:bodyPr/>
                    <a:lstStyle/>
                    <a:p>
                      <a:pPr indent="0" lvl="0" marL="0" marR="0" rtl="0" algn="l">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Herpes</a:t>
                      </a:r>
                      <a:endParaRPr sz="1100"/>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21%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56%</a:t>
                      </a:r>
                      <a:endParaRPr sz="1100"/>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6225">
                <a:tc>
                  <a:txBody>
                    <a:bodyPr/>
                    <a:lstStyle/>
                    <a:p>
                      <a:pPr indent="0" lvl="0" marL="0" marR="0" rtl="0" algn="l">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Calici</a:t>
                      </a:r>
                      <a:endParaRPr sz="1100"/>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64%</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93%</a:t>
                      </a:r>
                      <a:endParaRPr sz="1100"/>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6225">
                <a:tc>
                  <a:txBody>
                    <a:bodyPr/>
                    <a:lstStyle/>
                    <a:p>
                      <a:pPr indent="0" lvl="0" marL="0" marR="0" rtl="0" algn="l">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Rabies</a:t>
                      </a:r>
                      <a:endParaRPr sz="1100"/>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3%</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2"/>
                        </a:buClr>
                        <a:buSzPts val="1400"/>
                        <a:buFont typeface="Cambria"/>
                        <a:buNone/>
                      </a:pPr>
                      <a:r>
                        <a:rPr b="0" i="0" lang="en" sz="1400" u="none">
                          <a:solidFill>
                            <a:schemeClr val="lt2"/>
                          </a:solidFill>
                          <a:latin typeface="Cambria"/>
                          <a:ea typeface="Cambria"/>
                          <a:cs typeface="Cambria"/>
                          <a:sym typeface="Cambria"/>
                        </a:rPr>
                        <a:t>98%</a:t>
                      </a:r>
                      <a:endParaRPr sz="1100"/>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9"/>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So what does this all mean?</a:t>
            </a:r>
            <a:endParaRPr/>
          </a:p>
        </p:txBody>
      </p:sp>
      <p:sp>
        <p:nvSpPr>
          <p:cNvPr id="534" name="Google Shape;534;p89"/>
          <p:cNvSpPr txBox="1"/>
          <p:nvPr>
            <p:ph idx="1" type="body"/>
          </p:nvPr>
        </p:nvSpPr>
        <p:spPr>
          <a:xfrm>
            <a:off x="381000" y="971550"/>
            <a:ext cx="8382000" cy="3600450"/>
          </a:xfrm>
          <a:prstGeom prst="rect">
            <a:avLst/>
          </a:prstGeom>
          <a:noFill/>
          <a:ln>
            <a:noFill/>
          </a:ln>
        </p:spPr>
        <p:txBody>
          <a:bodyPr anchorCtr="0" anchor="t" bIns="45700" lIns="91425" spcFirstLastPara="1" rIns="91425" wrap="square" tIns="45700">
            <a:noAutofit/>
          </a:bodyPr>
          <a:lstStyle/>
          <a:p>
            <a:pPr indent="-146050" lvl="0" marL="111125" rtl="0" algn="l">
              <a:lnSpc>
                <a:spcPct val="80000"/>
              </a:lnSpc>
              <a:spcBef>
                <a:spcPts val="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Anesthesia/surgery does not substantially interfere with an animal’s ability to mount an immune response to a vaccine:</a:t>
            </a:r>
            <a:endParaRPr sz="1000"/>
          </a:p>
          <a:p>
            <a:pPr indent="0" lvl="0" marL="111125" rtl="0" algn="l">
              <a:lnSpc>
                <a:spcPct val="80000"/>
              </a:lnSpc>
              <a:spcBef>
                <a:spcPts val="560"/>
              </a:spcBef>
              <a:spcAft>
                <a:spcPts val="0"/>
              </a:spcAft>
              <a:buClr>
                <a:schemeClr val="lt2"/>
              </a:buClr>
              <a:buSzPts val="2800"/>
              <a:buFont typeface="Times"/>
              <a:buNone/>
            </a:pPr>
            <a:r>
              <a:t/>
            </a:r>
            <a:endParaRPr b="0" i="0" sz="2300" u="none">
              <a:solidFill>
                <a:schemeClr val="lt2"/>
              </a:solidFill>
              <a:latin typeface="Cambria"/>
              <a:ea typeface="Cambria"/>
              <a:cs typeface="Cambria"/>
              <a:sym typeface="Cambria"/>
            </a:endParaRPr>
          </a:p>
          <a:p>
            <a:pPr indent="-146050" lvl="0" marL="111125" rtl="0" algn="l">
              <a:lnSpc>
                <a:spcPct val="80000"/>
              </a:lnSpc>
              <a:spcBef>
                <a:spcPts val="56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BUT, a few caveats:</a:t>
            </a:r>
            <a:endParaRPr sz="1000"/>
          </a:p>
          <a:p>
            <a:pPr indent="-127000" lvl="1" marL="341312" rtl="0" algn="l">
              <a:lnSpc>
                <a:spcPct val="80000"/>
              </a:lnSpc>
              <a:spcBef>
                <a:spcPts val="5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Studies have been limited, looked only at titers</a:t>
            </a:r>
            <a:endParaRPr sz="1000"/>
          </a:p>
          <a:p>
            <a:pPr indent="-127000" lvl="1" marL="341312" rtl="0" algn="l">
              <a:lnSpc>
                <a:spcPct val="80000"/>
              </a:lnSpc>
              <a:spcBef>
                <a:spcPts val="5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Giving a vaccine is not a guarantee of immunity. </a:t>
            </a:r>
            <a:endParaRPr sz="1000"/>
          </a:p>
          <a:p>
            <a:pPr indent="-127000" lvl="1" marL="341312" rtl="0" algn="l">
              <a:lnSpc>
                <a:spcPct val="80000"/>
              </a:lnSpc>
              <a:spcBef>
                <a:spcPts val="5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Proper storage, handling, administration is a must!</a:t>
            </a:r>
            <a:endParaRPr sz="1000"/>
          </a:p>
          <a:p>
            <a:pPr indent="-127000" lvl="1" marL="341312" rtl="0" algn="l">
              <a:lnSpc>
                <a:spcPct val="80000"/>
              </a:lnSpc>
              <a:spcBef>
                <a:spcPts val="50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Even still, some cats will fail to respond </a:t>
            </a:r>
            <a:endParaRPr sz="1000"/>
          </a:p>
          <a:p>
            <a:pPr indent="-107950" lvl="2" marL="571500" rtl="0" algn="l">
              <a:lnSpc>
                <a:spcPct val="80000"/>
              </a:lnSpc>
              <a:spcBef>
                <a:spcPts val="44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Maternal antibody interference in kittens  </a:t>
            </a:r>
            <a:endParaRPr sz="1000"/>
          </a:p>
          <a:p>
            <a:pPr indent="-107950" lvl="2" marL="571500" rtl="0" algn="l">
              <a:lnSpc>
                <a:spcPct val="80000"/>
              </a:lnSpc>
              <a:spcBef>
                <a:spcPts val="44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Underlying disease, severe stress, or administration of medication (e.g. steroids)</a:t>
            </a:r>
            <a:endParaRPr sz="1000"/>
          </a:p>
          <a:p>
            <a:pPr indent="-107950" lvl="2" marL="571500" rtl="0" algn="l">
              <a:lnSpc>
                <a:spcPct val="80000"/>
              </a:lnSpc>
              <a:spcBef>
                <a:spcPts val="44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Overwhelming exposure</a:t>
            </a:r>
            <a:endParaRPr sz="1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0"/>
          <p:cNvSpPr txBox="1"/>
          <p:nvPr>
            <p:ph type="title"/>
          </p:nvPr>
        </p:nvSpPr>
        <p:spPr>
          <a:xfrm>
            <a:off x="457200" y="1714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To test or not to test?</a:t>
            </a:r>
            <a:endParaRPr/>
          </a:p>
        </p:txBody>
      </p:sp>
      <p:sp>
        <p:nvSpPr>
          <p:cNvPr id="540" name="Google Shape;540;p90"/>
          <p:cNvSpPr txBox="1"/>
          <p:nvPr>
            <p:ph idx="1" type="body"/>
          </p:nvPr>
        </p:nvSpPr>
        <p:spPr>
          <a:xfrm>
            <a:off x="685800" y="823025"/>
            <a:ext cx="7772400" cy="3600600"/>
          </a:xfrm>
          <a:prstGeom prst="rect">
            <a:avLst/>
          </a:prstGeom>
          <a:noFill/>
          <a:ln>
            <a:noFill/>
          </a:ln>
        </p:spPr>
        <p:txBody>
          <a:bodyPr anchorCtr="0" anchor="t" bIns="45700" lIns="91425" spcFirstLastPara="1" rIns="91425" wrap="square" tIns="45700">
            <a:noAutofit/>
          </a:bodyPr>
          <a:lstStyle/>
          <a:p>
            <a:pPr indent="-158750" lvl="0" marL="111125" rtl="0" algn="l">
              <a:lnSpc>
                <a:spcPct val="100000"/>
              </a:lnSpc>
              <a:spcBef>
                <a:spcPts val="0"/>
              </a:spcBef>
              <a:spcAft>
                <a:spcPts val="0"/>
              </a:spcAft>
              <a:buClr>
                <a:schemeClr val="lt2"/>
              </a:buClr>
              <a:buSzPts val="2500"/>
              <a:buFont typeface="Times"/>
              <a:buChar char="•"/>
            </a:pPr>
            <a:r>
              <a:rPr b="0" i="0" lang="en" sz="2500" u="none">
                <a:solidFill>
                  <a:schemeClr val="lt2"/>
                </a:solidFill>
                <a:latin typeface="Cambria"/>
                <a:ea typeface="Cambria"/>
                <a:cs typeface="Cambria"/>
                <a:sym typeface="Cambria"/>
              </a:rPr>
              <a:t>Goal with testing is removal of infected cats from population – to decrease transmission</a:t>
            </a:r>
            <a:endParaRPr sz="1000"/>
          </a:p>
          <a:p>
            <a:pPr indent="-158750" lvl="0" marL="111125" rtl="0" algn="l">
              <a:lnSpc>
                <a:spcPct val="100000"/>
              </a:lnSpc>
              <a:spcBef>
                <a:spcPts val="600"/>
              </a:spcBef>
              <a:spcAft>
                <a:spcPts val="0"/>
              </a:spcAft>
              <a:buClr>
                <a:schemeClr val="lt2"/>
              </a:buClr>
              <a:buSzPts val="2500"/>
              <a:buFont typeface="Times"/>
              <a:buChar char="•"/>
            </a:pPr>
            <a:r>
              <a:rPr b="0" i="0" lang="en" sz="2500" u="none">
                <a:solidFill>
                  <a:schemeClr val="lt2"/>
                </a:solidFill>
                <a:latin typeface="Cambria"/>
                <a:ea typeface="Cambria"/>
                <a:cs typeface="Cambria"/>
                <a:sym typeface="Cambria"/>
              </a:rPr>
              <a:t>BUT, Spay/neuter alone greatly reduces risk of transmission</a:t>
            </a:r>
            <a:endParaRPr sz="1000"/>
          </a:p>
          <a:p>
            <a:pPr indent="-133350" lvl="1" marL="341312" rtl="0" algn="l">
              <a:lnSpc>
                <a:spcPct val="100000"/>
              </a:lnSpc>
              <a:spcBef>
                <a:spcPts val="5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Less fighting = less FIV transmission</a:t>
            </a:r>
            <a:endParaRPr sz="1000"/>
          </a:p>
          <a:p>
            <a:pPr indent="-133350" lvl="1" marL="341312" rtl="0" algn="l">
              <a:lnSpc>
                <a:spcPct val="100000"/>
              </a:lnSpc>
              <a:spcBef>
                <a:spcPts val="5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Less breeding = less FIV  and FeLV transmission</a:t>
            </a:r>
            <a:endParaRPr sz="1000"/>
          </a:p>
          <a:p>
            <a:pPr indent="0" lvl="0" marL="111125" rtl="0" algn="l">
              <a:spcBef>
                <a:spcPts val="520"/>
              </a:spcBef>
              <a:spcAft>
                <a:spcPts val="0"/>
              </a:spcAft>
              <a:buClr>
                <a:schemeClr val="lt2"/>
              </a:buClr>
              <a:buSzPts val="2600"/>
              <a:buNone/>
            </a:pPr>
            <a:r>
              <a:t/>
            </a:r>
            <a:endParaRPr b="0" i="0" sz="2100" u="none">
              <a:solidFill>
                <a:schemeClr val="lt2"/>
              </a:solidFill>
              <a:latin typeface="Cambria"/>
              <a:ea typeface="Cambria"/>
              <a:cs typeface="Cambria"/>
              <a:sym typeface="Cambria"/>
            </a:endParaRPr>
          </a:p>
        </p:txBody>
      </p:sp>
      <p:pic>
        <p:nvPicPr>
          <p:cNvPr descr="swat" id="541" name="Google Shape;541;p90"/>
          <p:cNvPicPr preferRelativeResize="0"/>
          <p:nvPr/>
        </p:nvPicPr>
        <p:blipFill rotWithShape="1">
          <a:blip r:embed="rId3">
            <a:alphaModFix/>
          </a:blip>
          <a:srcRect b="0" l="0" r="0" t="0"/>
          <a:stretch/>
        </p:blipFill>
        <p:spPr>
          <a:xfrm>
            <a:off x="5926675" y="3238500"/>
            <a:ext cx="2857500" cy="1905000"/>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idx="4294967295" type="title"/>
          </p:nvPr>
        </p:nvSpPr>
        <p:spPr>
          <a:xfrm>
            <a:off x="381000" y="17145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4000"/>
              <a:buFont typeface="Cambria"/>
              <a:buNone/>
            </a:pPr>
            <a:r>
              <a:rPr b="1" i="0" lang="en" sz="4000" u="none" cap="none" strike="noStrike">
                <a:solidFill>
                  <a:srgbClr val="FF8800"/>
                </a:solidFill>
                <a:latin typeface="Cambria"/>
                <a:ea typeface="Cambria"/>
                <a:cs typeface="Cambria"/>
                <a:sym typeface="Cambria"/>
              </a:rPr>
              <a:t>To test or not to test?</a:t>
            </a:r>
            <a:endParaRPr/>
          </a:p>
        </p:txBody>
      </p:sp>
      <p:sp>
        <p:nvSpPr>
          <p:cNvPr id="547" name="Google Shape;547;p91"/>
          <p:cNvSpPr txBox="1"/>
          <p:nvPr>
            <p:ph idx="4294967295" type="body"/>
          </p:nvPr>
        </p:nvSpPr>
        <p:spPr>
          <a:xfrm>
            <a:off x="609600" y="1143000"/>
            <a:ext cx="7772400" cy="3600450"/>
          </a:xfrm>
          <a:prstGeom prst="rect">
            <a:avLst/>
          </a:prstGeom>
          <a:noFill/>
          <a:ln>
            <a:noFill/>
          </a:ln>
        </p:spPr>
        <p:txBody>
          <a:bodyPr anchorCtr="0" anchor="t" bIns="45700" lIns="91425" spcFirstLastPara="1" rIns="91425" wrap="square" tIns="45700">
            <a:noAutofit/>
          </a:bodyPr>
          <a:lstStyle/>
          <a:p>
            <a:pPr indent="-171450" lvl="0" marL="111125" marR="0" rtl="0" algn="l">
              <a:lnSpc>
                <a:spcPct val="100000"/>
              </a:lnSpc>
              <a:spcBef>
                <a:spcPts val="0"/>
              </a:spcBef>
              <a:spcAft>
                <a:spcPts val="0"/>
              </a:spcAft>
              <a:buClr>
                <a:schemeClr val="lt2"/>
              </a:buClr>
              <a:buSzPts val="2700"/>
              <a:buFont typeface="Times"/>
              <a:buChar char="•"/>
            </a:pPr>
            <a:r>
              <a:rPr b="1" i="0" lang="en" sz="2700" u="none">
                <a:solidFill>
                  <a:schemeClr val="lt2"/>
                </a:solidFill>
                <a:latin typeface="Cambria"/>
                <a:ea typeface="Cambria"/>
                <a:cs typeface="Cambria"/>
                <a:sym typeface="Cambria"/>
              </a:rPr>
              <a:t>What is the best use of limited resources?</a:t>
            </a:r>
            <a:endParaRPr sz="1200"/>
          </a:p>
          <a:p>
            <a:pPr indent="-15875" lvl="0" marL="111125" marR="0" rtl="0" algn="l">
              <a:lnSpc>
                <a:spcPct val="100000"/>
              </a:lnSpc>
              <a:spcBef>
                <a:spcPts val="300"/>
              </a:spcBef>
              <a:spcAft>
                <a:spcPts val="0"/>
              </a:spcAft>
              <a:buClr>
                <a:schemeClr val="lt2"/>
              </a:buClr>
              <a:buSzPts val="1500"/>
              <a:buFont typeface="Times"/>
              <a:buNone/>
            </a:pPr>
            <a:r>
              <a:t/>
            </a:r>
            <a:endParaRPr b="0" i="0" sz="1200" u="none">
              <a:solidFill>
                <a:schemeClr val="lt2"/>
              </a:solidFill>
              <a:latin typeface="Cambria"/>
              <a:ea typeface="Cambria"/>
              <a:cs typeface="Cambria"/>
              <a:sym typeface="Cambria"/>
            </a:endParaRPr>
          </a:p>
          <a:p>
            <a:pPr indent="-152400" lvl="0" marL="111125" marR="0" rtl="0" algn="l">
              <a:lnSpc>
                <a:spcPct val="100000"/>
              </a:lnSpc>
              <a:spcBef>
                <a:spcPts val="54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Similar incidence in pet cats – 3-4%</a:t>
            </a:r>
            <a:endParaRPr sz="1200"/>
          </a:p>
          <a:p>
            <a:pPr indent="-152400" lvl="0" marL="111125" marR="0" rtl="0" algn="l">
              <a:lnSpc>
                <a:spcPct val="100000"/>
              </a:lnSpc>
              <a:spcBef>
                <a:spcPts val="54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Cost is significant – kits cost over $12/each,                                          take time to run</a:t>
            </a:r>
            <a:endParaRPr sz="1200"/>
          </a:p>
          <a:p>
            <a:pPr indent="-152400" lvl="0" marL="111125" marR="0" rtl="0" algn="l">
              <a:lnSpc>
                <a:spcPct val="100000"/>
              </a:lnSpc>
              <a:spcBef>
                <a:spcPts val="54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Risk of false positives</a:t>
            </a:r>
            <a:endParaRPr sz="1200"/>
          </a:p>
          <a:p>
            <a:pPr indent="-152400" lvl="0" marL="111125" marR="0" rtl="0" algn="l">
              <a:lnSpc>
                <a:spcPct val="100000"/>
              </a:lnSpc>
              <a:spcBef>
                <a:spcPts val="54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Concerns about euthanasia </a:t>
            </a:r>
            <a:br>
              <a:rPr lang="en" sz="2400">
                <a:latin typeface="Cambria"/>
                <a:ea typeface="Cambria"/>
                <a:cs typeface="Cambria"/>
                <a:sym typeface="Cambria"/>
              </a:rPr>
            </a:br>
            <a:r>
              <a:rPr lang="en" sz="2400">
                <a:latin typeface="Cambria"/>
                <a:ea typeface="Cambria"/>
                <a:cs typeface="Cambria"/>
                <a:sym typeface="Cambria"/>
              </a:rPr>
              <a:t> </a:t>
            </a:r>
            <a:r>
              <a:rPr b="0" i="0" lang="en" sz="2400" u="none">
                <a:solidFill>
                  <a:schemeClr val="lt2"/>
                </a:solidFill>
                <a:latin typeface="Cambria"/>
                <a:ea typeface="Cambria"/>
                <a:cs typeface="Cambria"/>
                <a:sym typeface="Cambria"/>
              </a:rPr>
              <a:t>of healthy infected cats</a:t>
            </a:r>
            <a:endParaRPr sz="1200"/>
          </a:p>
          <a:p>
            <a:pPr indent="0" lvl="0" marL="111125" marR="0" rtl="0" algn="l">
              <a:spcBef>
                <a:spcPts val="540"/>
              </a:spcBef>
              <a:spcAft>
                <a:spcPts val="0"/>
              </a:spcAft>
              <a:buClr>
                <a:schemeClr val="lt2"/>
              </a:buClr>
              <a:buSzPts val="2700"/>
              <a:buFont typeface="Times"/>
              <a:buNone/>
            </a:pPr>
            <a:r>
              <a:t/>
            </a:r>
            <a:endParaRPr b="0" i="0" sz="2400" u="none">
              <a:solidFill>
                <a:schemeClr val="lt2"/>
              </a:solidFill>
              <a:latin typeface="Cambria"/>
              <a:ea typeface="Cambria"/>
              <a:cs typeface="Cambria"/>
              <a:sym typeface="Cambria"/>
            </a:endParaRPr>
          </a:p>
        </p:txBody>
      </p:sp>
      <p:pic>
        <p:nvPicPr>
          <p:cNvPr descr="2277314764_421cf61aef_z" id="548" name="Google Shape;548;p91"/>
          <p:cNvPicPr preferRelativeResize="0"/>
          <p:nvPr/>
        </p:nvPicPr>
        <p:blipFill rotWithShape="1">
          <a:blip r:embed="rId3">
            <a:alphaModFix/>
          </a:blip>
          <a:srcRect b="0" l="0" r="0" t="0"/>
          <a:stretch/>
        </p:blipFill>
        <p:spPr>
          <a:xfrm>
            <a:off x="5247075" y="2762550"/>
            <a:ext cx="2450306" cy="1839515"/>
          </a:xfrm>
          <a:prstGeom prst="rect">
            <a:avLst/>
          </a:prstGeom>
          <a:noFill/>
          <a:ln cap="flat" cmpd="sng" w="25400">
            <a:solidFill>
              <a:srgbClr val="FF9900"/>
            </a:solidFill>
            <a:prstDash val="solid"/>
            <a:miter lim="800000"/>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2"/>
          <p:cNvSpPr txBox="1"/>
          <p:nvPr>
            <p:ph idx="4294967295" type="title"/>
          </p:nvPr>
        </p:nvSpPr>
        <p:spPr>
          <a:xfrm>
            <a:off x="609600" y="228600"/>
            <a:ext cx="8382000" cy="7429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Cambria"/>
              <a:buNone/>
            </a:pPr>
            <a:r>
              <a:rPr b="1" i="0" lang="en" sz="3500" u="none" cap="none" strike="noStrike">
                <a:solidFill>
                  <a:srgbClr val="FF8800"/>
                </a:solidFill>
                <a:latin typeface="Cambria"/>
                <a:ea typeface="Cambria"/>
                <a:cs typeface="Cambria"/>
                <a:sym typeface="Cambria"/>
              </a:rPr>
              <a:t>FeLV/FIV: 18,038 pet and feral cats</a:t>
            </a:r>
            <a:endParaRPr/>
          </a:p>
        </p:txBody>
      </p:sp>
      <p:sp>
        <p:nvSpPr>
          <p:cNvPr id="555" name="Google Shape;555;p92"/>
          <p:cNvSpPr txBox="1"/>
          <p:nvPr/>
        </p:nvSpPr>
        <p:spPr>
          <a:xfrm>
            <a:off x="914400" y="208359"/>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556" name="Google Shape;556;p92"/>
          <p:cNvGrpSpPr/>
          <p:nvPr/>
        </p:nvGrpSpPr>
        <p:grpSpPr>
          <a:xfrm>
            <a:off x="1676400" y="3829050"/>
            <a:ext cx="5648325" cy="297656"/>
            <a:chOff x="1248" y="3600"/>
            <a:chExt cx="3370" cy="250"/>
          </a:xfrm>
        </p:grpSpPr>
        <p:sp>
          <p:nvSpPr>
            <p:cNvPr id="557" name="Google Shape;557;p92"/>
            <p:cNvSpPr txBox="1"/>
            <p:nvPr/>
          </p:nvSpPr>
          <p:spPr>
            <a:xfrm>
              <a:off x="1248" y="3600"/>
              <a:ext cx="1104"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78279"/>
                </a:buClr>
                <a:buSzPts val="2000"/>
                <a:buFont typeface="Cambria"/>
                <a:buNone/>
              </a:pPr>
              <a:r>
                <a:rPr b="0" i="0" lang="en" sz="2000" u="none">
                  <a:solidFill>
                    <a:srgbClr val="578279"/>
                  </a:solidFill>
                  <a:latin typeface="Cambria"/>
                  <a:ea typeface="Cambria"/>
                  <a:cs typeface="Cambria"/>
                  <a:sym typeface="Cambria"/>
                </a:rPr>
                <a:t>Healthy cats      </a:t>
              </a:r>
              <a:endParaRPr/>
            </a:p>
          </p:txBody>
        </p:sp>
        <p:sp>
          <p:nvSpPr>
            <p:cNvPr id="558" name="Google Shape;558;p92"/>
            <p:cNvSpPr txBox="1"/>
            <p:nvPr/>
          </p:nvSpPr>
          <p:spPr>
            <a:xfrm>
              <a:off x="3888" y="3600"/>
              <a:ext cx="73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mbria"/>
                <a:buNone/>
              </a:pPr>
              <a:r>
                <a:rPr b="1" i="0" lang="en" sz="2000" u="none">
                  <a:solidFill>
                    <a:schemeClr val="dk1"/>
                  </a:solidFill>
                  <a:latin typeface="Cambria"/>
                  <a:ea typeface="Cambria"/>
                  <a:cs typeface="Cambria"/>
                  <a:sym typeface="Cambria"/>
                </a:rPr>
                <a:t>  </a:t>
              </a:r>
              <a:r>
                <a:rPr b="0" i="0" lang="en" sz="2000" u="none">
                  <a:solidFill>
                    <a:srgbClr val="578279"/>
                  </a:solidFill>
                  <a:latin typeface="Cambria"/>
                  <a:ea typeface="Cambria"/>
                  <a:cs typeface="Cambria"/>
                  <a:sym typeface="Cambria"/>
                </a:rPr>
                <a:t>Sick cats</a:t>
              </a:r>
              <a:endParaRPr/>
            </a:p>
          </p:txBody>
        </p:sp>
      </p:grpSp>
      <p:sp>
        <p:nvSpPr>
          <p:cNvPr id="559" name="Google Shape;559;p92"/>
          <p:cNvSpPr txBox="1"/>
          <p:nvPr/>
        </p:nvSpPr>
        <p:spPr>
          <a:xfrm>
            <a:off x="6096000" y="4572000"/>
            <a:ext cx="1820862" cy="2524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Cambria"/>
              <a:buNone/>
            </a:pPr>
            <a:r>
              <a:rPr b="0" i="1" lang="en" sz="1600" u="none">
                <a:solidFill>
                  <a:schemeClr val="dk1"/>
                </a:solidFill>
                <a:latin typeface="Cambria"/>
                <a:ea typeface="Cambria"/>
                <a:cs typeface="Cambria"/>
                <a:sym typeface="Cambria"/>
              </a:rPr>
              <a:t>(Levy 2006 JAVMA)</a:t>
            </a:r>
            <a:endParaRPr/>
          </a:p>
        </p:txBody>
      </p:sp>
      <p:pic>
        <p:nvPicPr>
          <p:cNvPr descr="C:\Documents and Settings\levyj\Desktop\Levy Documents\6 pics\Feral Cats\retro 1.jpg" id="560" name="Google Shape;560;p92"/>
          <p:cNvPicPr preferRelativeResize="0"/>
          <p:nvPr/>
        </p:nvPicPr>
        <p:blipFill rotWithShape="1">
          <a:blip r:embed="rId3">
            <a:alphaModFix/>
          </a:blip>
          <a:srcRect b="0" l="0" r="0" t="0"/>
          <a:stretch/>
        </p:blipFill>
        <p:spPr>
          <a:xfrm>
            <a:off x="304800" y="1485900"/>
            <a:ext cx="3100388" cy="2203846"/>
          </a:xfrm>
          <a:prstGeom prst="rect">
            <a:avLst/>
          </a:prstGeom>
          <a:noFill/>
          <a:ln>
            <a:noFill/>
          </a:ln>
          <a:effectLst>
            <a:outerShdw blurRad="63500" dir="2700000" dist="139700">
              <a:srgbClr val="333333">
                <a:alpha val="64705"/>
              </a:srgbClr>
            </a:outerShdw>
          </a:effectLst>
        </p:spPr>
      </p:pic>
      <p:pic>
        <p:nvPicPr>
          <p:cNvPr descr="C:\Documents and Settings\levyj\Desktop\Levy Documents\6 pics\Feral Cats\retro 2.jpg" id="561" name="Google Shape;561;p92"/>
          <p:cNvPicPr preferRelativeResize="0"/>
          <p:nvPr/>
        </p:nvPicPr>
        <p:blipFill rotWithShape="1">
          <a:blip r:embed="rId4">
            <a:alphaModFix/>
          </a:blip>
          <a:srcRect b="0" l="0" r="0" t="0"/>
          <a:stretch/>
        </p:blipFill>
        <p:spPr>
          <a:xfrm>
            <a:off x="4800600" y="1485900"/>
            <a:ext cx="2944415" cy="2208609"/>
          </a:xfrm>
          <a:prstGeom prst="rect">
            <a:avLst/>
          </a:prstGeom>
          <a:noFill/>
          <a:ln>
            <a:noFill/>
          </a:ln>
          <a:effectLst>
            <a:outerShdw blurRad="63500" dir="2700000" dist="139700">
              <a:srgbClr val="333333">
                <a:alpha val="64705"/>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3"/>
          <p:cNvSpPr txBox="1"/>
          <p:nvPr>
            <p:ph idx="4294967295" type="title"/>
          </p:nvPr>
        </p:nvSpPr>
        <p:spPr>
          <a:xfrm>
            <a:off x="368300" y="241697"/>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4000"/>
              <a:buFont typeface="Cambria"/>
              <a:buNone/>
            </a:pPr>
            <a:r>
              <a:rPr b="0" i="0" lang="en" sz="4000" u="none" cap="none" strike="noStrike">
                <a:solidFill>
                  <a:srgbClr val="FF8800"/>
                </a:solidFill>
                <a:latin typeface="Cambria"/>
                <a:ea typeface="Cambria"/>
                <a:cs typeface="Cambria"/>
                <a:sym typeface="Cambria"/>
              </a:rPr>
              <a:t>FeLV screening</a:t>
            </a:r>
            <a:endParaRPr/>
          </a:p>
        </p:txBody>
      </p:sp>
      <p:sp>
        <p:nvSpPr>
          <p:cNvPr id="568" name="Google Shape;568;p93"/>
          <p:cNvSpPr txBox="1"/>
          <p:nvPr/>
        </p:nvSpPr>
        <p:spPr>
          <a:xfrm>
            <a:off x="406400" y="1156097"/>
            <a:ext cx="8432800" cy="3273028"/>
          </a:xfrm>
          <a:prstGeom prst="rect">
            <a:avLst/>
          </a:prstGeom>
          <a:noFill/>
          <a:ln>
            <a:noFill/>
          </a:ln>
        </p:spPr>
        <p:txBody>
          <a:bodyPr anchorCtr="0" anchor="t" bIns="45700" lIns="91425" spcFirstLastPara="1" rIns="91425" wrap="square" tIns="45700">
            <a:noAutofit/>
          </a:bodyPr>
          <a:lstStyle/>
          <a:p>
            <a:pPr indent="-127000" lvl="0" marL="111125" marR="0" rtl="0" algn="l">
              <a:lnSpc>
                <a:spcPct val="100000"/>
              </a:lnSpc>
              <a:spcBef>
                <a:spcPts val="0"/>
              </a:spcBef>
              <a:spcAft>
                <a:spcPts val="0"/>
              </a:spcAft>
              <a:buClr>
                <a:schemeClr val="lt2"/>
              </a:buClr>
              <a:buSzPts val="2000"/>
              <a:buFont typeface="Times"/>
              <a:buChar char="•"/>
            </a:pPr>
            <a:r>
              <a:rPr b="0" i="0" lang="en" sz="2000" u="none">
                <a:solidFill>
                  <a:schemeClr val="lt2"/>
                </a:solidFill>
                <a:latin typeface="Cambria"/>
                <a:ea typeface="Cambria"/>
                <a:cs typeface="Cambria"/>
                <a:sym typeface="Cambria"/>
              </a:rPr>
              <a:t>Over the course of a year, you test 1000 cats through a TNR program</a:t>
            </a:r>
            <a:endParaRPr/>
          </a:p>
          <a:p>
            <a:pPr indent="0" lvl="0" marL="0" marR="0" rtl="0" algn="l">
              <a:lnSpc>
                <a:spcPct val="100000"/>
              </a:lnSpc>
              <a:spcBef>
                <a:spcPts val="0"/>
              </a:spcBef>
              <a:spcAft>
                <a:spcPts val="0"/>
              </a:spcAft>
              <a:buNone/>
            </a:pPr>
            <a:r>
              <a:t/>
            </a:r>
            <a:endParaRPr b="0" i="0" sz="2000" u="none">
              <a:solidFill>
                <a:schemeClr val="lt2"/>
              </a:solidFill>
              <a:latin typeface="Cambria"/>
              <a:ea typeface="Cambria"/>
              <a:cs typeface="Cambria"/>
              <a:sym typeface="Cambria"/>
            </a:endParaRPr>
          </a:p>
        </p:txBody>
      </p:sp>
      <p:pic>
        <p:nvPicPr>
          <p:cNvPr id="569" name="Google Shape;569;p93"/>
          <p:cNvPicPr preferRelativeResize="0"/>
          <p:nvPr/>
        </p:nvPicPr>
        <p:blipFill rotWithShape="1">
          <a:blip r:embed="rId3">
            <a:alphaModFix/>
          </a:blip>
          <a:srcRect b="0" l="0" r="0" t="0"/>
          <a:stretch/>
        </p:blipFill>
        <p:spPr>
          <a:xfrm>
            <a:off x="561975" y="1813321"/>
            <a:ext cx="5584031" cy="2968228"/>
          </a:xfrm>
          <a:prstGeom prst="rect">
            <a:avLst/>
          </a:prstGeom>
          <a:noFill/>
          <a:ln>
            <a:noFill/>
          </a:ln>
        </p:spPr>
      </p:pic>
      <p:sp>
        <p:nvSpPr>
          <p:cNvPr id="570" name="Google Shape;570;p93"/>
          <p:cNvSpPr txBox="1"/>
          <p:nvPr/>
        </p:nvSpPr>
        <p:spPr>
          <a:xfrm>
            <a:off x="2870200" y="2771775"/>
            <a:ext cx="1244600" cy="2631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700"/>
              <a:buFont typeface="Arial"/>
              <a:buNone/>
            </a:pPr>
            <a:r>
              <a:rPr b="1" i="0" lang="en" sz="1700" u="none">
                <a:solidFill>
                  <a:schemeClr val="dk1"/>
                </a:solidFill>
                <a:latin typeface="Arial"/>
                <a:ea typeface="Arial"/>
                <a:cs typeface="Arial"/>
                <a:sym typeface="Arial"/>
              </a:rPr>
              <a:t>39</a:t>
            </a:r>
            <a:endParaRPr/>
          </a:p>
        </p:txBody>
      </p:sp>
      <p:sp>
        <p:nvSpPr>
          <p:cNvPr id="571" name="Google Shape;571;p93"/>
          <p:cNvSpPr txBox="1"/>
          <p:nvPr/>
        </p:nvSpPr>
        <p:spPr>
          <a:xfrm>
            <a:off x="2781300" y="3143250"/>
            <a:ext cx="1485900" cy="2631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700"/>
              <a:buFont typeface="Arial"/>
              <a:buNone/>
            </a:pPr>
            <a:r>
              <a:rPr b="1" i="0" lang="en" sz="1700" u="none">
                <a:solidFill>
                  <a:schemeClr val="dk1"/>
                </a:solidFill>
                <a:latin typeface="Arial"/>
                <a:ea typeface="Arial"/>
                <a:cs typeface="Arial"/>
                <a:sym typeface="Arial"/>
              </a:rPr>
              <a:t>1</a:t>
            </a:r>
            <a:endParaRPr/>
          </a:p>
        </p:txBody>
      </p:sp>
      <p:sp>
        <p:nvSpPr>
          <p:cNvPr id="572" name="Google Shape;572;p93"/>
          <p:cNvSpPr txBox="1"/>
          <p:nvPr/>
        </p:nvSpPr>
        <p:spPr>
          <a:xfrm>
            <a:off x="4432300" y="3143250"/>
            <a:ext cx="1485900" cy="2631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700"/>
              <a:buFont typeface="Arial"/>
              <a:buNone/>
            </a:pPr>
            <a:r>
              <a:rPr b="1" i="0" lang="en" sz="1700" u="none">
                <a:solidFill>
                  <a:schemeClr val="dk1"/>
                </a:solidFill>
                <a:latin typeface="Arial"/>
                <a:ea typeface="Arial"/>
                <a:cs typeface="Arial"/>
                <a:sym typeface="Arial"/>
              </a:rPr>
              <a:t>941</a:t>
            </a:r>
            <a:endParaRPr/>
          </a:p>
        </p:txBody>
      </p:sp>
      <p:sp>
        <p:nvSpPr>
          <p:cNvPr id="573" name="Google Shape;573;p93"/>
          <p:cNvSpPr txBox="1"/>
          <p:nvPr/>
        </p:nvSpPr>
        <p:spPr>
          <a:xfrm>
            <a:off x="4457700" y="2771775"/>
            <a:ext cx="1485900" cy="2631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700"/>
              <a:buFont typeface="Arial"/>
              <a:buNone/>
            </a:pPr>
            <a:r>
              <a:rPr b="1" i="0" lang="en" sz="1700" u="none">
                <a:solidFill>
                  <a:schemeClr val="dk1"/>
                </a:solidFill>
                <a:latin typeface="Arial"/>
                <a:ea typeface="Arial"/>
                <a:cs typeface="Arial"/>
                <a:sym typeface="Arial"/>
              </a:rPr>
              <a:t>19</a:t>
            </a:r>
            <a:endParaRPr/>
          </a:p>
        </p:txBody>
      </p:sp>
      <p:sp>
        <p:nvSpPr>
          <p:cNvPr id="574" name="Google Shape;574;p93"/>
          <p:cNvSpPr txBox="1"/>
          <p:nvPr/>
        </p:nvSpPr>
        <p:spPr>
          <a:xfrm>
            <a:off x="1219200" y="3924300"/>
            <a:ext cx="2997200" cy="78105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75" name="Google Shape;575;p93"/>
          <p:cNvSpPr txBox="1"/>
          <p:nvPr/>
        </p:nvSpPr>
        <p:spPr>
          <a:xfrm>
            <a:off x="1193800" y="4124325"/>
            <a:ext cx="1524000" cy="2524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Sensitivity =</a:t>
            </a:r>
            <a:r>
              <a:rPr b="0" i="0" lang="en" sz="1600" u="none">
                <a:solidFill>
                  <a:schemeClr val="dk1"/>
                </a:solidFill>
                <a:latin typeface="Arial"/>
                <a:ea typeface="Arial"/>
                <a:cs typeface="Arial"/>
                <a:sym typeface="Arial"/>
              </a:rPr>
              <a:t> </a:t>
            </a:r>
            <a:endParaRPr/>
          </a:p>
        </p:txBody>
      </p:sp>
      <p:sp>
        <p:nvSpPr>
          <p:cNvPr id="576" name="Google Shape;576;p93"/>
          <p:cNvSpPr txBox="1"/>
          <p:nvPr/>
        </p:nvSpPr>
        <p:spPr>
          <a:xfrm>
            <a:off x="2603500" y="3952875"/>
            <a:ext cx="1524000" cy="2524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39</a:t>
            </a:r>
            <a:r>
              <a:rPr b="0" i="0" lang="en" sz="1600" u="none">
                <a:solidFill>
                  <a:schemeClr val="dk1"/>
                </a:solidFill>
                <a:latin typeface="Arial"/>
                <a:ea typeface="Arial"/>
                <a:cs typeface="Arial"/>
                <a:sym typeface="Arial"/>
              </a:rPr>
              <a:t> </a:t>
            </a:r>
            <a:endParaRPr/>
          </a:p>
        </p:txBody>
      </p:sp>
      <p:sp>
        <p:nvSpPr>
          <p:cNvPr id="577" name="Google Shape;577;p93"/>
          <p:cNvSpPr txBox="1"/>
          <p:nvPr/>
        </p:nvSpPr>
        <p:spPr>
          <a:xfrm>
            <a:off x="2616200" y="4267200"/>
            <a:ext cx="1524000" cy="2524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39 + 1</a:t>
            </a:r>
            <a:endParaRPr/>
          </a:p>
        </p:txBody>
      </p:sp>
      <p:cxnSp>
        <p:nvCxnSpPr>
          <p:cNvPr id="578" name="Google Shape;578;p93"/>
          <p:cNvCxnSpPr/>
          <p:nvPr/>
        </p:nvCxnSpPr>
        <p:spPr>
          <a:xfrm>
            <a:off x="2679700" y="4229100"/>
            <a:ext cx="1346200" cy="0"/>
          </a:xfrm>
          <a:prstGeom prst="straightConnector1">
            <a:avLst/>
          </a:prstGeom>
          <a:noFill/>
          <a:ln cap="flat" cmpd="sng" w="25400">
            <a:solidFill>
              <a:schemeClr val="dk1"/>
            </a:solidFill>
            <a:prstDash val="solid"/>
            <a:miter lim="800000"/>
            <a:headEnd len="med" w="med" type="none"/>
            <a:tailEnd len="med" w="med" type="none"/>
          </a:ln>
        </p:spPr>
      </p:cxnSp>
      <p:sp>
        <p:nvSpPr>
          <p:cNvPr id="579" name="Google Shape;579;p93"/>
          <p:cNvSpPr txBox="1"/>
          <p:nvPr/>
        </p:nvSpPr>
        <p:spPr>
          <a:xfrm>
            <a:off x="4356100" y="3924300"/>
            <a:ext cx="2997200" cy="781050"/>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0" name="Google Shape;580;p93"/>
          <p:cNvSpPr txBox="1"/>
          <p:nvPr/>
        </p:nvSpPr>
        <p:spPr>
          <a:xfrm>
            <a:off x="4330700" y="4143375"/>
            <a:ext cx="1524000" cy="2524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Specificity =</a:t>
            </a:r>
            <a:r>
              <a:rPr b="0" i="0" lang="en" sz="1600" u="none">
                <a:solidFill>
                  <a:schemeClr val="dk1"/>
                </a:solidFill>
                <a:latin typeface="Arial"/>
                <a:ea typeface="Arial"/>
                <a:cs typeface="Arial"/>
                <a:sym typeface="Arial"/>
              </a:rPr>
              <a:t> </a:t>
            </a:r>
            <a:endParaRPr/>
          </a:p>
        </p:txBody>
      </p:sp>
      <p:sp>
        <p:nvSpPr>
          <p:cNvPr id="581" name="Google Shape;581;p93"/>
          <p:cNvSpPr txBox="1"/>
          <p:nvPr/>
        </p:nvSpPr>
        <p:spPr>
          <a:xfrm>
            <a:off x="5740400" y="3962400"/>
            <a:ext cx="1524000" cy="2524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941</a:t>
            </a:r>
            <a:endParaRPr/>
          </a:p>
        </p:txBody>
      </p:sp>
      <p:sp>
        <p:nvSpPr>
          <p:cNvPr id="582" name="Google Shape;582;p93"/>
          <p:cNvSpPr txBox="1"/>
          <p:nvPr/>
        </p:nvSpPr>
        <p:spPr>
          <a:xfrm>
            <a:off x="5753100" y="4286250"/>
            <a:ext cx="1524000" cy="2524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941 + 19</a:t>
            </a:r>
            <a:endParaRPr/>
          </a:p>
        </p:txBody>
      </p:sp>
      <p:cxnSp>
        <p:nvCxnSpPr>
          <p:cNvPr id="583" name="Google Shape;583;p93"/>
          <p:cNvCxnSpPr/>
          <p:nvPr/>
        </p:nvCxnSpPr>
        <p:spPr>
          <a:xfrm>
            <a:off x="5765800" y="4257675"/>
            <a:ext cx="1346200" cy="0"/>
          </a:xfrm>
          <a:prstGeom prst="straightConnector1">
            <a:avLst/>
          </a:prstGeom>
          <a:noFill/>
          <a:ln cap="flat" cmpd="sng" w="25400">
            <a:solidFill>
              <a:schemeClr val="dk1"/>
            </a:solidFill>
            <a:prstDash val="solid"/>
            <a:miter lim="800000"/>
            <a:headEnd len="med" w="med" type="none"/>
            <a:tailEnd len="med" w="med" type="none"/>
          </a:ln>
        </p:spPr>
      </p:cxnSp>
      <p:sp>
        <p:nvSpPr>
          <p:cNvPr id="584" name="Google Shape;584;p93"/>
          <p:cNvSpPr txBox="1"/>
          <p:nvPr/>
        </p:nvSpPr>
        <p:spPr>
          <a:xfrm>
            <a:off x="1066800" y="2343150"/>
            <a:ext cx="1524000" cy="29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 sz="2000" u="none">
                <a:solidFill>
                  <a:schemeClr val="dk1"/>
                </a:solidFill>
                <a:latin typeface="Arial"/>
                <a:ea typeface="Arial"/>
                <a:cs typeface="Arial"/>
                <a:sym typeface="Arial"/>
              </a:rPr>
              <a:t>1000 cats</a:t>
            </a:r>
            <a:r>
              <a:rPr b="0" i="0" lang="en" sz="2000" u="none">
                <a:solidFill>
                  <a:schemeClr val="dk1"/>
                </a:solidFill>
                <a:latin typeface="Arial"/>
                <a:ea typeface="Arial"/>
                <a:cs typeface="Arial"/>
                <a:sym typeface="Arial"/>
              </a:rPr>
              <a:t> </a:t>
            </a:r>
            <a:endParaRPr/>
          </a:p>
        </p:txBody>
      </p:sp>
      <p:sp>
        <p:nvSpPr>
          <p:cNvPr id="585" name="Google Shape;585;p93"/>
          <p:cNvSpPr txBox="1"/>
          <p:nvPr/>
        </p:nvSpPr>
        <p:spPr>
          <a:xfrm>
            <a:off x="6350000" y="1714500"/>
            <a:ext cx="1485900" cy="1066800"/>
          </a:xfrm>
          <a:prstGeom prst="rect">
            <a:avLst/>
          </a:prstGeom>
          <a:solidFill>
            <a:srgbClr val="ED40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6" name="Google Shape;586;p93"/>
          <p:cNvSpPr txBox="1"/>
          <p:nvPr/>
        </p:nvSpPr>
        <p:spPr>
          <a:xfrm>
            <a:off x="6375400" y="1743075"/>
            <a:ext cx="1524000" cy="2524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PPV =</a:t>
            </a:r>
            <a:r>
              <a:rPr b="0" i="0" lang="en" sz="1600" u="none">
                <a:solidFill>
                  <a:schemeClr val="dk1"/>
                </a:solidFill>
                <a:latin typeface="Arial"/>
                <a:ea typeface="Arial"/>
                <a:cs typeface="Arial"/>
                <a:sym typeface="Arial"/>
              </a:rPr>
              <a:t> </a:t>
            </a:r>
            <a:endParaRPr/>
          </a:p>
        </p:txBody>
      </p:sp>
      <p:sp>
        <p:nvSpPr>
          <p:cNvPr id="587" name="Google Shape;587;p93"/>
          <p:cNvSpPr txBox="1"/>
          <p:nvPr/>
        </p:nvSpPr>
        <p:spPr>
          <a:xfrm>
            <a:off x="6362700" y="2028825"/>
            <a:ext cx="1524000" cy="2524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39</a:t>
            </a:r>
            <a:endParaRPr/>
          </a:p>
        </p:txBody>
      </p:sp>
      <p:sp>
        <p:nvSpPr>
          <p:cNvPr id="588" name="Google Shape;588;p93"/>
          <p:cNvSpPr txBox="1"/>
          <p:nvPr/>
        </p:nvSpPr>
        <p:spPr>
          <a:xfrm>
            <a:off x="6375400" y="2352675"/>
            <a:ext cx="1524000" cy="2524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39 + 19</a:t>
            </a:r>
            <a:endParaRPr/>
          </a:p>
        </p:txBody>
      </p:sp>
      <p:cxnSp>
        <p:nvCxnSpPr>
          <p:cNvPr id="589" name="Google Shape;589;p93"/>
          <p:cNvCxnSpPr/>
          <p:nvPr/>
        </p:nvCxnSpPr>
        <p:spPr>
          <a:xfrm>
            <a:off x="6578600" y="2324100"/>
            <a:ext cx="1079500" cy="0"/>
          </a:xfrm>
          <a:prstGeom prst="straightConnector1">
            <a:avLst/>
          </a:prstGeom>
          <a:noFill/>
          <a:ln cap="flat" cmpd="sng" w="25400">
            <a:solidFill>
              <a:schemeClr val="dk1"/>
            </a:solidFill>
            <a:prstDash val="solid"/>
            <a:miter lim="800000"/>
            <a:headEnd len="med" w="med" type="none"/>
            <a:tailEnd len="med" w="med" type="none"/>
          </a:ln>
        </p:spPr>
      </p:cxnSp>
      <p:sp>
        <p:nvSpPr>
          <p:cNvPr id="590" name="Google Shape;590;p93"/>
          <p:cNvSpPr txBox="1"/>
          <p:nvPr/>
        </p:nvSpPr>
        <p:spPr>
          <a:xfrm>
            <a:off x="6350000" y="2828925"/>
            <a:ext cx="1485900" cy="1066800"/>
          </a:xfrm>
          <a:prstGeom prst="rect">
            <a:avLst/>
          </a:prstGeom>
          <a:solidFill>
            <a:srgbClr val="00CC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91" name="Google Shape;591;p93"/>
          <p:cNvSpPr txBox="1"/>
          <p:nvPr/>
        </p:nvSpPr>
        <p:spPr>
          <a:xfrm>
            <a:off x="6350000" y="2857500"/>
            <a:ext cx="1524000" cy="2524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NPV =</a:t>
            </a:r>
            <a:r>
              <a:rPr b="0" i="0" lang="en" sz="1600" u="none">
                <a:solidFill>
                  <a:schemeClr val="dk1"/>
                </a:solidFill>
                <a:latin typeface="Arial"/>
                <a:ea typeface="Arial"/>
                <a:cs typeface="Arial"/>
                <a:sym typeface="Arial"/>
              </a:rPr>
              <a:t> </a:t>
            </a:r>
            <a:endParaRPr/>
          </a:p>
        </p:txBody>
      </p:sp>
      <p:sp>
        <p:nvSpPr>
          <p:cNvPr id="592" name="Google Shape;592;p93"/>
          <p:cNvSpPr txBox="1"/>
          <p:nvPr/>
        </p:nvSpPr>
        <p:spPr>
          <a:xfrm>
            <a:off x="6350000" y="3143250"/>
            <a:ext cx="1524000" cy="2524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941</a:t>
            </a:r>
            <a:endParaRPr/>
          </a:p>
        </p:txBody>
      </p:sp>
      <p:sp>
        <p:nvSpPr>
          <p:cNvPr id="593" name="Google Shape;593;p93"/>
          <p:cNvSpPr txBox="1"/>
          <p:nvPr/>
        </p:nvSpPr>
        <p:spPr>
          <a:xfrm>
            <a:off x="6350000" y="3467100"/>
            <a:ext cx="1524000" cy="2524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0" lang="en" sz="1600" u="none">
                <a:solidFill>
                  <a:schemeClr val="dk1"/>
                </a:solidFill>
                <a:latin typeface="Arial"/>
                <a:ea typeface="Arial"/>
                <a:cs typeface="Arial"/>
                <a:sym typeface="Arial"/>
              </a:rPr>
              <a:t>941 + 1</a:t>
            </a:r>
            <a:endParaRPr/>
          </a:p>
        </p:txBody>
      </p:sp>
      <p:cxnSp>
        <p:nvCxnSpPr>
          <p:cNvPr id="594" name="Google Shape;594;p93"/>
          <p:cNvCxnSpPr/>
          <p:nvPr/>
        </p:nvCxnSpPr>
        <p:spPr>
          <a:xfrm>
            <a:off x="6553200" y="3438525"/>
            <a:ext cx="1079500" cy="0"/>
          </a:xfrm>
          <a:prstGeom prst="straightConnector1">
            <a:avLst/>
          </a:prstGeom>
          <a:noFill/>
          <a:ln cap="flat" cmpd="sng" w="25400">
            <a:solidFill>
              <a:schemeClr val="dk1"/>
            </a:solidFill>
            <a:prstDash val="solid"/>
            <a:miter lim="800000"/>
            <a:headEnd len="med" w="med" type="none"/>
            <a:tailEnd len="med" w="med" type="none"/>
          </a:ln>
        </p:spPr>
      </p:cxnSp>
      <p:sp>
        <p:nvSpPr>
          <p:cNvPr id="595" name="Google Shape;595;p93"/>
          <p:cNvSpPr txBox="1"/>
          <p:nvPr/>
        </p:nvSpPr>
        <p:spPr>
          <a:xfrm>
            <a:off x="7988300" y="3267075"/>
            <a:ext cx="939800" cy="2750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CC66"/>
              </a:buClr>
              <a:buSzPts val="1800"/>
              <a:buFont typeface="Arial"/>
              <a:buNone/>
            </a:pPr>
            <a:r>
              <a:rPr b="0" i="0" lang="en" sz="1800" u="none">
                <a:solidFill>
                  <a:srgbClr val="00CC66"/>
                </a:solidFill>
                <a:latin typeface="Arial"/>
                <a:ea typeface="Arial"/>
                <a:cs typeface="Arial"/>
                <a:sym typeface="Arial"/>
              </a:rPr>
              <a:t>99.9%</a:t>
            </a:r>
            <a:endParaRPr/>
          </a:p>
        </p:txBody>
      </p:sp>
      <p:sp>
        <p:nvSpPr>
          <p:cNvPr id="596" name="Google Shape;596;p93"/>
          <p:cNvSpPr txBox="1"/>
          <p:nvPr/>
        </p:nvSpPr>
        <p:spPr>
          <a:xfrm>
            <a:off x="7962900" y="2162175"/>
            <a:ext cx="939800" cy="2750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D4033"/>
              </a:buClr>
              <a:buSzPts val="1800"/>
              <a:buFont typeface="Arial"/>
              <a:buNone/>
            </a:pPr>
            <a:r>
              <a:rPr b="0" i="0" lang="en" sz="1800" u="none">
                <a:solidFill>
                  <a:srgbClr val="ED4033"/>
                </a:solidFill>
                <a:latin typeface="Arial"/>
                <a:ea typeface="Arial"/>
                <a:cs typeface="Arial"/>
                <a:sym typeface="Arial"/>
              </a:rPr>
              <a:t>67.2%</a:t>
            </a:r>
            <a:endParaRPr/>
          </a:p>
        </p:txBody>
      </p:sp>
      <p:sp>
        <p:nvSpPr>
          <p:cNvPr id="597" name="Google Shape;597;p93"/>
          <p:cNvSpPr txBox="1"/>
          <p:nvPr/>
        </p:nvSpPr>
        <p:spPr>
          <a:xfrm>
            <a:off x="2247900" y="4724400"/>
            <a:ext cx="939800" cy="27503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0F030"/>
              </a:buClr>
              <a:buSzPts val="1800"/>
              <a:buFont typeface="Arial"/>
              <a:buNone/>
            </a:pPr>
            <a:r>
              <a:rPr b="0" i="0" lang="en" sz="1800" u="none">
                <a:solidFill>
                  <a:srgbClr val="F0F030"/>
                </a:solidFill>
                <a:latin typeface="Arial"/>
                <a:ea typeface="Arial"/>
                <a:cs typeface="Arial"/>
                <a:sym typeface="Arial"/>
              </a:rPr>
              <a:t>98%</a:t>
            </a:r>
            <a:endParaRPr/>
          </a:p>
        </p:txBody>
      </p:sp>
      <p:sp>
        <p:nvSpPr>
          <p:cNvPr id="598" name="Google Shape;598;p93"/>
          <p:cNvSpPr txBox="1"/>
          <p:nvPr/>
        </p:nvSpPr>
        <p:spPr>
          <a:xfrm>
            <a:off x="5321300" y="4724400"/>
            <a:ext cx="939800" cy="27503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9B9E7"/>
              </a:buClr>
              <a:buSzPts val="1800"/>
              <a:buFont typeface="Arial"/>
              <a:buNone/>
            </a:pPr>
            <a:r>
              <a:rPr b="0" i="0" lang="en" sz="1800" u="none">
                <a:solidFill>
                  <a:srgbClr val="39B9E7"/>
                </a:solidFill>
                <a:latin typeface="Arial"/>
                <a:ea typeface="Arial"/>
                <a:cs typeface="Arial"/>
                <a:sym typeface="Arial"/>
              </a:rPr>
              <a:t>98%</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graphicFrame>
        <p:nvGraphicFramePr>
          <p:cNvPr id="604" name="Google Shape;604;p94"/>
          <p:cNvGraphicFramePr/>
          <p:nvPr/>
        </p:nvGraphicFramePr>
        <p:xfrm>
          <a:off x="520700" y="276225"/>
          <a:ext cx="3000000" cy="3000000"/>
        </p:xfrm>
        <a:graphic>
          <a:graphicData uri="http://schemas.openxmlformats.org/drawingml/2006/table">
            <a:tbl>
              <a:tblPr>
                <a:noFill/>
                <a:tableStyleId>{BB598010-8310-47EF-957C-3F89D543562F}</a:tableStyleId>
              </a:tblPr>
              <a:tblGrid>
                <a:gridCol w="2039925"/>
                <a:gridCol w="2038350"/>
                <a:gridCol w="1966900"/>
                <a:gridCol w="2184400"/>
              </a:tblGrid>
              <a:tr h="685800">
                <a:tc>
                  <a:txBody>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a:txBody>
                  <a:tcPr marT="34300" marB="34300" marR="91450" marL="91450" anchor="ctr"/>
                </a:tc>
                <a:tc>
                  <a:txBody>
                    <a:bodyPr/>
                    <a:lstStyle/>
                    <a:p>
                      <a:pPr indent="0" lvl="0" marL="0" marR="0" rtl="0" algn="ctr">
                        <a:lnSpc>
                          <a:spcPct val="100000"/>
                        </a:lnSpc>
                        <a:spcBef>
                          <a:spcPts val="0"/>
                        </a:spcBef>
                        <a:spcAft>
                          <a:spcPts val="0"/>
                        </a:spcAft>
                        <a:buClr>
                          <a:srgbClr val="C00000"/>
                        </a:buClr>
                        <a:buSzPts val="1400"/>
                        <a:buFont typeface="Arial"/>
                        <a:buNone/>
                      </a:pPr>
                      <a:r>
                        <a:rPr b="0" i="0" lang="en" sz="1400" u="none">
                          <a:solidFill>
                            <a:srgbClr val="C00000"/>
                          </a:solidFill>
                          <a:latin typeface="Arial"/>
                          <a:ea typeface="Arial"/>
                          <a:cs typeface="Arial"/>
                          <a:sym typeface="Arial"/>
                        </a:rPr>
                        <a:t>Model 1</a:t>
                      </a:r>
                      <a:endParaRPr sz="1100"/>
                    </a:p>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No sterilization</a:t>
                      </a:r>
                      <a:endParaRPr sz="1100"/>
                    </a:p>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No testing</a:t>
                      </a:r>
                      <a:endParaRPr sz="1100"/>
                    </a:p>
                  </a:txBody>
                  <a:tcPr marT="34300" marB="34300" marR="91450" marL="91450" anchor="ctr"/>
                </a:tc>
                <a:tc>
                  <a:txBody>
                    <a:bodyPr/>
                    <a:lstStyle/>
                    <a:p>
                      <a:pPr indent="0" lvl="0" marL="0" marR="0" rtl="0" algn="ctr">
                        <a:lnSpc>
                          <a:spcPct val="100000"/>
                        </a:lnSpc>
                        <a:spcBef>
                          <a:spcPts val="0"/>
                        </a:spcBef>
                        <a:spcAft>
                          <a:spcPts val="0"/>
                        </a:spcAft>
                        <a:buClr>
                          <a:srgbClr val="C00000"/>
                        </a:buClr>
                        <a:buSzPts val="1400"/>
                        <a:buFont typeface="Arial"/>
                        <a:buNone/>
                      </a:pPr>
                      <a:r>
                        <a:rPr b="0" i="0" lang="en" sz="1400" u="none">
                          <a:solidFill>
                            <a:srgbClr val="C00000"/>
                          </a:solidFill>
                          <a:latin typeface="Arial"/>
                          <a:ea typeface="Arial"/>
                          <a:cs typeface="Arial"/>
                          <a:sym typeface="Arial"/>
                        </a:rPr>
                        <a:t>Model 2</a:t>
                      </a:r>
                      <a:endParaRPr sz="1100"/>
                    </a:p>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Sterilize 500 Remove FeLV+</a:t>
                      </a:r>
                      <a:endParaRPr sz="1100"/>
                    </a:p>
                  </a:txBody>
                  <a:tcPr marT="34300" marB="34300" marR="91450" marL="91450" anchor="ctr"/>
                </a:tc>
                <a:tc>
                  <a:txBody>
                    <a:bodyPr/>
                    <a:lstStyle/>
                    <a:p>
                      <a:pPr indent="0" lvl="0" marL="0" marR="0" rtl="0" algn="ctr">
                        <a:lnSpc>
                          <a:spcPct val="100000"/>
                        </a:lnSpc>
                        <a:spcBef>
                          <a:spcPts val="0"/>
                        </a:spcBef>
                        <a:spcAft>
                          <a:spcPts val="0"/>
                        </a:spcAft>
                        <a:buClr>
                          <a:srgbClr val="C00000"/>
                        </a:buClr>
                        <a:buSzPts val="1400"/>
                        <a:buFont typeface="Arial"/>
                        <a:buNone/>
                      </a:pPr>
                      <a:r>
                        <a:rPr b="0" i="0" lang="en" sz="1400" u="none">
                          <a:solidFill>
                            <a:srgbClr val="C00000"/>
                          </a:solidFill>
                          <a:latin typeface="Arial"/>
                          <a:ea typeface="Arial"/>
                          <a:cs typeface="Arial"/>
                          <a:sym typeface="Arial"/>
                        </a:rPr>
                        <a:t>Model 3</a:t>
                      </a:r>
                      <a:endParaRPr sz="1100"/>
                    </a:p>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Sterilize 1,000 </a:t>
                      </a:r>
                      <a:endParaRPr sz="1100"/>
                    </a:p>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No testing</a:t>
                      </a:r>
                      <a:endParaRPr sz="1100"/>
                    </a:p>
                  </a:txBody>
                  <a:tcPr marT="34300" marB="34300" marR="91450" marL="91450" anchor="ctr"/>
                </a:tc>
              </a:tr>
              <a:tr h="479800">
                <a:tc>
                  <a:txBody>
                    <a:bodyPr/>
                    <a:lstStyle/>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lt2"/>
                        </a:solidFill>
                        <a:latin typeface="Arial"/>
                        <a:ea typeface="Arial"/>
                        <a:cs typeface="Arial"/>
                        <a:sym typeface="Arial"/>
                      </a:endParaRPr>
                    </a:p>
                    <a:p>
                      <a:pPr indent="0" lvl="0" marL="0" marR="0" rtl="0" algn="l">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Percent FeLV+</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dk1"/>
                        </a:buClr>
                        <a:buSzPts val="1400"/>
                        <a:buFont typeface="Arial"/>
                        <a:buNone/>
                      </a:pPr>
                      <a:r>
                        <a:t/>
                      </a:r>
                      <a:endParaRPr b="0" i="0" sz="1400" u="none">
                        <a:solidFill>
                          <a:schemeClr val="lt2"/>
                        </a:solidFill>
                        <a:latin typeface="Arial"/>
                        <a:ea typeface="Arial"/>
                        <a:cs typeface="Arial"/>
                        <a:sym typeface="Arial"/>
                      </a:endParaRPr>
                    </a:p>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4%</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dk1"/>
                        </a:buClr>
                        <a:buSzPts val="1400"/>
                        <a:buFont typeface="Arial"/>
                        <a:buNone/>
                      </a:pPr>
                      <a:r>
                        <a:t/>
                      </a:r>
                      <a:endParaRPr b="0" i="0" sz="1400" u="none">
                        <a:solidFill>
                          <a:schemeClr val="lt2"/>
                        </a:solidFill>
                        <a:latin typeface="Arial"/>
                        <a:ea typeface="Arial"/>
                        <a:cs typeface="Arial"/>
                        <a:sym typeface="Arial"/>
                      </a:endParaRPr>
                    </a:p>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4%</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dk1"/>
                        </a:buClr>
                        <a:buSzPts val="1400"/>
                        <a:buFont typeface="Arial"/>
                        <a:buNone/>
                      </a:pPr>
                      <a:r>
                        <a:t/>
                      </a:r>
                      <a:endParaRPr b="0" i="0" sz="1400" u="none">
                        <a:solidFill>
                          <a:schemeClr val="lt2"/>
                        </a:solidFill>
                        <a:latin typeface="Arial"/>
                        <a:ea typeface="Arial"/>
                        <a:cs typeface="Arial"/>
                        <a:sym typeface="Arial"/>
                      </a:endParaRPr>
                    </a:p>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4%</a:t>
                      </a:r>
                      <a:endParaRPr sz="1100"/>
                    </a:p>
                  </a:txBody>
                  <a:tcPr marT="34300" marB="34300" marR="91450" marL="91450" anchor="ctr"/>
                </a:tc>
              </a:tr>
              <a:tr h="275025">
                <a:tc>
                  <a:txBody>
                    <a:bodyPr/>
                    <a:lstStyle/>
                    <a:p>
                      <a:pPr indent="0" lvl="0" marL="0" marR="0" rtl="0" algn="l">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Adults sterilized</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500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1000</a:t>
                      </a:r>
                      <a:endParaRPr sz="1100"/>
                    </a:p>
                  </a:txBody>
                  <a:tcPr marT="34300" marB="34300" marR="91450" marL="91450" anchor="ctr"/>
                </a:tc>
              </a:tr>
              <a:tr h="273825">
                <a:tc>
                  <a:txBody>
                    <a:bodyPr/>
                    <a:lstStyle/>
                    <a:p>
                      <a:pPr indent="0" lvl="0" marL="0" marR="0" rtl="0" algn="l">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Adults left intact</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1000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500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0</a:t>
                      </a:r>
                      <a:endParaRPr sz="1100"/>
                    </a:p>
                  </a:txBody>
                  <a:tcPr marT="34300" marB="34300" marR="91450" marL="91450" anchor="ctr"/>
                </a:tc>
              </a:tr>
              <a:tr h="273825">
                <a:tc>
                  <a:txBody>
                    <a:bodyPr/>
                    <a:lstStyle/>
                    <a:p>
                      <a:pPr indent="0" lvl="0" marL="0" marR="0" rtl="0" algn="l">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FeLV+ euthanized</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20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0</a:t>
                      </a:r>
                      <a:endParaRPr sz="1100"/>
                    </a:p>
                  </a:txBody>
                  <a:tcPr marT="34300" marB="34300" marR="91450" marL="91450" anchor="ctr"/>
                </a:tc>
              </a:tr>
              <a:tr h="275025">
                <a:tc>
                  <a:txBody>
                    <a:bodyPr/>
                    <a:lstStyle/>
                    <a:p>
                      <a:pPr indent="0" lvl="0" marL="0" marR="0" rtl="0" algn="l">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Adults left FeLV+</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40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20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40</a:t>
                      </a:r>
                      <a:endParaRPr sz="1100"/>
                    </a:p>
                  </a:txBody>
                  <a:tcPr marT="34300" marB="34300" marR="91450" marL="91450" anchor="ctr"/>
                </a:tc>
              </a:tr>
              <a:tr h="273825">
                <a:tc>
                  <a:txBody>
                    <a:bodyPr/>
                    <a:lstStyle/>
                    <a:p>
                      <a:pPr indent="0" lvl="0" marL="0" marR="0" rtl="0" algn="l">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Kittens born</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3000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1440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0</a:t>
                      </a:r>
                      <a:endParaRPr sz="1100"/>
                    </a:p>
                  </a:txBody>
                  <a:tcPr marT="34300" marB="34300" marR="91450" marL="91450" anchor="ctr"/>
                </a:tc>
              </a:tr>
              <a:tr h="275025">
                <a:tc>
                  <a:txBody>
                    <a:bodyPr/>
                    <a:lstStyle/>
                    <a:p>
                      <a:pPr indent="0" lvl="0" marL="0" marR="0" rtl="0" algn="l">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FeLV+ kittens</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90</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43</a:t>
                      </a:r>
                      <a:endParaRPr sz="1100"/>
                    </a:p>
                  </a:txBody>
                  <a:tcPr marT="34300" marB="34300" marR="91450" marL="91450" anchor="ctr"/>
                </a:tc>
                <a:tc>
                  <a:txBody>
                    <a:bodyPr/>
                    <a:lstStyle/>
                    <a:p>
                      <a:pPr indent="0" lvl="0" marL="0" marR="0" rtl="0" algn="ctr">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0</a:t>
                      </a:r>
                      <a:endParaRPr sz="1100"/>
                    </a:p>
                  </a:txBody>
                  <a:tcPr marT="34300" marB="34300" marR="91450" marL="91450" anchor="ctr"/>
                </a:tc>
              </a:tr>
              <a:tr h="273825">
                <a:tc>
                  <a:txBody>
                    <a:bodyPr/>
                    <a:lstStyle/>
                    <a:p>
                      <a:pPr indent="0" lvl="0" marL="0" marR="0" rtl="0" algn="l">
                        <a:lnSpc>
                          <a:spcPct val="100000"/>
                        </a:lnSpc>
                        <a:spcBef>
                          <a:spcPts val="0"/>
                        </a:spcBef>
                        <a:spcAft>
                          <a:spcPts val="0"/>
                        </a:spcAft>
                        <a:buClr>
                          <a:schemeClr val="lt2"/>
                        </a:buClr>
                        <a:buSzPts val="1400"/>
                        <a:buFont typeface="Arial"/>
                        <a:buNone/>
                      </a:pPr>
                      <a:r>
                        <a:rPr b="0" i="0" lang="en" sz="1400" u="none">
                          <a:solidFill>
                            <a:schemeClr val="lt2"/>
                          </a:solidFill>
                          <a:latin typeface="Arial"/>
                          <a:ea typeface="Arial"/>
                          <a:cs typeface="Arial"/>
                          <a:sym typeface="Arial"/>
                        </a:rPr>
                        <a:t>Total FeLV+ cats</a:t>
                      </a:r>
                      <a:endParaRPr sz="1100"/>
                    </a:p>
                  </a:txBody>
                  <a:tcPr marT="34300" marB="34300" marR="91450" marL="91450" anchor="ctr"/>
                </a:tc>
                <a:tc>
                  <a:txBody>
                    <a:bodyPr/>
                    <a:lstStyle/>
                    <a:p>
                      <a:pPr indent="0" lvl="0" marL="0" marR="0" rtl="0" algn="ctr">
                        <a:lnSpc>
                          <a:spcPct val="100000"/>
                        </a:lnSpc>
                        <a:spcBef>
                          <a:spcPts val="0"/>
                        </a:spcBef>
                        <a:spcAft>
                          <a:spcPts val="0"/>
                        </a:spcAft>
                        <a:buClr>
                          <a:srgbClr val="C00000"/>
                        </a:buClr>
                        <a:buSzPts val="1400"/>
                        <a:buFont typeface="Arial"/>
                        <a:buNone/>
                      </a:pPr>
                      <a:r>
                        <a:rPr b="0" i="0" lang="en" sz="1400" u="none">
                          <a:solidFill>
                            <a:srgbClr val="C00000"/>
                          </a:solidFill>
                          <a:latin typeface="Arial"/>
                          <a:ea typeface="Arial"/>
                          <a:cs typeface="Arial"/>
                          <a:sym typeface="Arial"/>
                        </a:rPr>
                        <a:t>130</a:t>
                      </a:r>
                      <a:endParaRPr sz="1100"/>
                    </a:p>
                  </a:txBody>
                  <a:tcPr marT="34300" marB="34300" marR="91450" marL="91450" anchor="ctr"/>
                </a:tc>
                <a:tc>
                  <a:txBody>
                    <a:bodyPr/>
                    <a:lstStyle/>
                    <a:p>
                      <a:pPr indent="0" lvl="0" marL="0" marR="0" rtl="0" algn="ctr">
                        <a:lnSpc>
                          <a:spcPct val="100000"/>
                        </a:lnSpc>
                        <a:spcBef>
                          <a:spcPts val="0"/>
                        </a:spcBef>
                        <a:spcAft>
                          <a:spcPts val="0"/>
                        </a:spcAft>
                        <a:buClr>
                          <a:srgbClr val="C00000"/>
                        </a:buClr>
                        <a:buSzPts val="1400"/>
                        <a:buFont typeface="Arial"/>
                        <a:buNone/>
                      </a:pPr>
                      <a:r>
                        <a:rPr b="0" i="0" lang="en" sz="1400" u="none">
                          <a:solidFill>
                            <a:srgbClr val="C00000"/>
                          </a:solidFill>
                          <a:latin typeface="Arial"/>
                          <a:ea typeface="Arial"/>
                          <a:cs typeface="Arial"/>
                          <a:sym typeface="Arial"/>
                        </a:rPr>
                        <a:t>63</a:t>
                      </a:r>
                      <a:endParaRPr sz="1100"/>
                    </a:p>
                  </a:txBody>
                  <a:tcPr marT="34300" marB="34300" marR="91450" marL="91450" anchor="ctr"/>
                </a:tc>
                <a:tc>
                  <a:txBody>
                    <a:bodyPr/>
                    <a:lstStyle/>
                    <a:p>
                      <a:pPr indent="0" lvl="0" marL="0" marR="0" rtl="0" algn="ctr">
                        <a:lnSpc>
                          <a:spcPct val="100000"/>
                        </a:lnSpc>
                        <a:spcBef>
                          <a:spcPts val="0"/>
                        </a:spcBef>
                        <a:spcAft>
                          <a:spcPts val="0"/>
                        </a:spcAft>
                        <a:buClr>
                          <a:srgbClr val="C00000"/>
                        </a:buClr>
                        <a:buSzPts val="1400"/>
                        <a:buFont typeface="Arial"/>
                        <a:buNone/>
                      </a:pPr>
                      <a:r>
                        <a:rPr b="0" i="0" lang="en" sz="1400" u="none">
                          <a:solidFill>
                            <a:srgbClr val="C00000"/>
                          </a:solidFill>
                          <a:latin typeface="Arial"/>
                          <a:ea typeface="Arial"/>
                          <a:cs typeface="Arial"/>
                          <a:sym typeface="Arial"/>
                        </a:rPr>
                        <a:t>40</a:t>
                      </a:r>
                      <a:endParaRPr sz="1100"/>
                    </a:p>
                  </a:txBody>
                  <a:tcPr marT="34300" marB="34300" marR="91450" marL="91450" anchor="ctr"/>
                </a:tc>
              </a:tr>
            </a:tbl>
          </a:graphicData>
        </a:graphic>
      </p:graphicFrame>
      <p:sp>
        <p:nvSpPr>
          <p:cNvPr id="605" name="Google Shape;605;p94"/>
          <p:cNvSpPr txBox="1"/>
          <p:nvPr/>
        </p:nvSpPr>
        <p:spPr>
          <a:xfrm>
            <a:off x="406400" y="4781550"/>
            <a:ext cx="3187700" cy="1833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8800"/>
              </a:buClr>
              <a:buSzPts val="1000"/>
              <a:buFont typeface="Arial"/>
              <a:buNone/>
            </a:pPr>
            <a:r>
              <a:rPr b="1" i="1" lang="en" sz="1000" u="none">
                <a:solidFill>
                  <a:srgbClr val="FF8800"/>
                </a:solidFill>
                <a:latin typeface="Arial"/>
                <a:ea typeface="Arial"/>
                <a:cs typeface="Arial"/>
                <a:sym typeface="Arial"/>
              </a:rPr>
              <a:t>Slide credit: Dr. Julie Levy, University of Florida</a:t>
            </a:r>
            <a:endParaRPr/>
          </a:p>
        </p:txBody>
      </p:sp>
      <p:sp>
        <p:nvSpPr>
          <p:cNvPr id="606" name="Google Shape;606;p94"/>
          <p:cNvSpPr txBox="1"/>
          <p:nvPr/>
        </p:nvSpPr>
        <p:spPr>
          <a:xfrm>
            <a:off x="889000" y="3889772"/>
            <a:ext cx="7485062" cy="663178"/>
          </a:xfrm>
          <a:prstGeom prst="rect">
            <a:avLst/>
          </a:prstGeom>
          <a:solidFill>
            <a:srgbClr val="FF88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111125" lvl="0" marL="111125" marR="0" rtl="0" algn="l">
              <a:lnSpc>
                <a:spcPct val="100000"/>
              </a:lnSpc>
              <a:spcBef>
                <a:spcPts val="0"/>
              </a:spcBef>
              <a:spcAft>
                <a:spcPts val="0"/>
              </a:spcAft>
              <a:buClr>
                <a:schemeClr val="dk1"/>
              </a:buClr>
              <a:buSzPts val="400"/>
              <a:buFont typeface="Arial"/>
              <a:buNone/>
            </a:pPr>
            <a:r>
              <a:t/>
            </a:r>
            <a:endParaRPr b="0" i="0" sz="400" u="none">
              <a:solidFill>
                <a:schemeClr val="lt1"/>
              </a:solidFill>
              <a:latin typeface="Arial"/>
              <a:ea typeface="Arial"/>
              <a:cs typeface="Arial"/>
              <a:sym typeface="Arial"/>
            </a:endParaRPr>
          </a:p>
          <a:p>
            <a:pPr indent="-127000" lvl="0" marL="111125" marR="0" rtl="0" algn="l">
              <a:lnSpc>
                <a:spcPct val="100000"/>
              </a:lnSpc>
              <a:spcBef>
                <a:spcPts val="400"/>
              </a:spcBef>
              <a:spcAft>
                <a:spcPts val="0"/>
              </a:spcAft>
              <a:buClr>
                <a:schemeClr val="lt1"/>
              </a:buClr>
              <a:buSzPts val="2000"/>
              <a:buFont typeface="Noto Sans Symbols"/>
              <a:buChar char="🡪"/>
            </a:pPr>
            <a:r>
              <a:rPr b="0" i="0" lang="en" sz="2000" u="none">
                <a:solidFill>
                  <a:schemeClr val="lt1"/>
                </a:solidFill>
                <a:latin typeface="Arial"/>
                <a:ea typeface="Arial"/>
                <a:cs typeface="Arial"/>
                <a:sym typeface="Arial"/>
              </a:rPr>
              <a:t>Testing and removal of FeLV+ cats has </a:t>
            </a:r>
            <a:r>
              <a:rPr b="0" i="1" lang="en" sz="2000" u="none">
                <a:solidFill>
                  <a:schemeClr val="lt1"/>
                </a:solidFill>
                <a:latin typeface="Arial"/>
                <a:ea typeface="Arial"/>
                <a:cs typeface="Arial"/>
                <a:sym typeface="Arial"/>
              </a:rPr>
              <a:t>less</a:t>
            </a:r>
            <a:r>
              <a:rPr b="0" i="0" lang="en" sz="2000" u="none">
                <a:solidFill>
                  <a:schemeClr val="lt1"/>
                </a:solidFill>
                <a:latin typeface="Arial"/>
                <a:ea typeface="Arial"/>
                <a:cs typeface="Arial"/>
                <a:sym typeface="Arial"/>
              </a:rPr>
              <a:t> of an impact than sterilization at reducing the prevalence and spread of disease.</a:t>
            </a:r>
            <a:endParaRPr/>
          </a:p>
          <a:p>
            <a:pPr indent="-111125" lvl="0" marL="111125" marR="0" rtl="0" algn="l">
              <a:lnSpc>
                <a:spcPct val="100000"/>
              </a:lnSpc>
              <a:spcBef>
                <a:spcPts val="80"/>
              </a:spcBef>
              <a:spcAft>
                <a:spcPts val="0"/>
              </a:spcAft>
              <a:buClr>
                <a:schemeClr val="dk1"/>
              </a:buClr>
              <a:buSzPts val="400"/>
              <a:buFont typeface="Arial"/>
              <a:buNone/>
            </a:pPr>
            <a:r>
              <a:t/>
            </a:r>
            <a:endParaRPr b="0" i="0" sz="400" u="non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400" u="non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ph idx="4294967295" type="title"/>
          </p:nvPr>
        </p:nvSpPr>
        <p:spPr>
          <a:xfrm>
            <a:off x="381000" y="17145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cap="none" strike="noStrike">
                <a:solidFill>
                  <a:srgbClr val="FF8800"/>
                </a:solidFill>
                <a:latin typeface="Cambria"/>
                <a:ea typeface="Cambria"/>
                <a:cs typeface="Cambria"/>
                <a:sym typeface="Cambria"/>
              </a:rPr>
              <a:t>The Solution?</a:t>
            </a:r>
            <a:endParaRPr/>
          </a:p>
        </p:txBody>
      </p:sp>
      <p:pic>
        <p:nvPicPr>
          <p:cNvPr descr="neuter" id="151" name="Google Shape;151;p32"/>
          <p:cNvPicPr preferRelativeResize="0"/>
          <p:nvPr/>
        </p:nvPicPr>
        <p:blipFill rotWithShape="1">
          <a:blip r:embed="rId3">
            <a:alphaModFix/>
          </a:blip>
          <a:srcRect b="0" l="0" r="0" t="0"/>
          <a:stretch/>
        </p:blipFill>
        <p:spPr>
          <a:xfrm>
            <a:off x="1981200" y="971550"/>
            <a:ext cx="4057650" cy="3857625"/>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5"/>
          <p:cNvSpPr txBox="1"/>
          <p:nvPr>
            <p:ph type="title"/>
          </p:nvPr>
        </p:nvSpPr>
        <p:spPr>
          <a:xfrm>
            <a:off x="304800" y="171450"/>
            <a:ext cx="84582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500"/>
              <a:buFont typeface="Cambria"/>
              <a:buNone/>
            </a:pPr>
            <a:r>
              <a:rPr b="1" i="0" lang="en" sz="3500" u="none">
                <a:solidFill>
                  <a:srgbClr val="FF8800"/>
                </a:solidFill>
                <a:latin typeface="Cambria"/>
                <a:ea typeface="Cambria"/>
                <a:cs typeface="Cambria"/>
                <a:sym typeface="Cambria"/>
              </a:rPr>
              <a:t>Do feral cats pose a serious public health threat?</a:t>
            </a:r>
            <a:endParaRPr/>
          </a:p>
        </p:txBody>
      </p:sp>
      <p:sp>
        <p:nvSpPr>
          <p:cNvPr id="612" name="Google Shape;612;p95"/>
          <p:cNvSpPr txBox="1"/>
          <p:nvPr>
            <p:ph idx="1" type="body"/>
          </p:nvPr>
        </p:nvSpPr>
        <p:spPr>
          <a:xfrm>
            <a:off x="457200" y="1143000"/>
            <a:ext cx="7772400" cy="3771900"/>
          </a:xfrm>
          <a:prstGeom prst="rect">
            <a:avLst/>
          </a:prstGeom>
          <a:noFill/>
          <a:ln>
            <a:noFill/>
          </a:ln>
        </p:spPr>
        <p:txBody>
          <a:bodyPr anchorCtr="0" anchor="t" bIns="45700" lIns="91425" spcFirstLastPara="1" rIns="91425" wrap="square" tIns="45700">
            <a:noAutofit/>
          </a:bodyPr>
          <a:lstStyle/>
          <a:p>
            <a:pPr indent="-101600" lvl="0" marL="111125" rtl="0" algn="l">
              <a:lnSpc>
                <a:spcPct val="100000"/>
              </a:lnSpc>
              <a:spcBef>
                <a:spcPts val="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Risk is there but not high</a:t>
            </a:r>
            <a:endParaRPr sz="1100"/>
          </a:p>
          <a:p>
            <a:pPr indent="-101600" lvl="0" marL="111125" rtl="0" algn="l">
              <a:lnSpc>
                <a:spcPct val="100000"/>
              </a:lnSpc>
              <a:spcBef>
                <a:spcPts val="40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Most feral cats have minimal                                                                             human contact</a:t>
            </a:r>
            <a:endParaRPr sz="1100"/>
          </a:p>
          <a:p>
            <a:pPr indent="-101600" lvl="0" marL="111125" rtl="0" algn="l">
              <a:lnSpc>
                <a:spcPct val="100000"/>
              </a:lnSpc>
              <a:spcBef>
                <a:spcPts val="40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Proper precautions by caregivers</a:t>
            </a:r>
            <a:endParaRPr sz="1100"/>
          </a:p>
          <a:p>
            <a:pPr indent="-101600" lvl="0" marL="111125" rtl="0" algn="l">
              <a:lnSpc>
                <a:spcPct val="100000"/>
              </a:lnSpc>
              <a:spcBef>
                <a:spcPts val="40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Concerns:</a:t>
            </a:r>
            <a:endParaRPr sz="1100"/>
          </a:p>
          <a:p>
            <a:pPr indent="-95250" lvl="1" marL="341312" rtl="0" algn="l">
              <a:lnSpc>
                <a:spcPct val="100000"/>
              </a:lnSpc>
              <a:spcBef>
                <a:spcPts val="38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Giardia, Cryptosporidium</a:t>
            </a:r>
            <a:endParaRPr sz="1100"/>
          </a:p>
          <a:p>
            <a:pPr indent="-95250" lvl="1" marL="341312" rtl="0" algn="l">
              <a:lnSpc>
                <a:spcPct val="100000"/>
              </a:lnSpc>
              <a:spcBef>
                <a:spcPts val="38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Intestinal parasites</a:t>
            </a:r>
            <a:endParaRPr sz="1100"/>
          </a:p>
          <a:p>
            <a:pPr indent="-95250" lvl="1" marL="341312" rtl="0" algn="l">
              <a:lnSpc>
                <a:spcPct val="100000"/>
              </a:lnSpc>
              <a:spcBef>
                <a:spcPts val="38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Toxoplasmosis</a:t>
            </a:r>
            <a:endParaRPr sz="1100"/>
          </a:p>
          <a:p>
            <a:pPr indent="-95250" lvl="1" marL="341312" rtl="0" algn="l">
              <a:lnSpc>
                <a:spcPct val="100000"/>
              </a:lnSpc>
              <a:spcBef>
                <a:spcPts val="38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Rabies</a:t>
            </a:r>
            <a:endParaRPr sz="1100"/>
          </a:p>
          <a:p>
            <a:pPr indent="-95250" lvl="1" marL="341312" rtl="0" algn="l">
              <a:lnSpc>
                <a:spcPct val="100000"/>
              </a:lnSpc>
              <a:spcBef>
                <a:spcPts val="38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Others</a:t>
            </a:r>
            <a:endParaRPr sz="1100"/>
          </a:p>
          <a:p>
            <a:pPr indent="-101600" lvl="0" marL="111125" rtl="0" algn="l">
              <a:lnSpc>
                <a:spcPct val="100000"/>
              </a:lnSpc>
              <a:spcBef>
                <a:spcPts val="400"/>
              </a:spcBef>
              <a:spcAft>
                <a:spcPts val="0"/>
              </a:spcAft>
              <a:buClr>
                <a:schemeClr val="lt2"/>
              </a:buClr>
              <a:buSzPts val="1600"/>
              <a:buFont typeface="Times"/>
              <a:buChar char="•"/>
            </a:pPr>
            <a:r>
              <a:rPr b="0" i="0" lang="en" sz="1600" u="none">
                <a:solidFill>
                  <a:schemeClr val="lt2"/>
                </a:solidFill>
                <a:latin typeface="Cambria"/>
                <a:ea typeface="Cambria"/>
                <a:cs typeface="Cambria"/>
                <a:sym typeface="Cambria"/>
              </a:rPr>
              <a:t>TNR managed colonies reduce risk:</a:t>
            </a:r>
            <a:endParaRPr sz="1100"/>
          </a:p>
          <a:p>
            <a:pPr indent="-95250" lvl="1" marL="341312" rtl="0" algn="l">
              <a:lnSpc>
                <a:spcPct val="100000"/>
              </a:lnSpc>
              <a:spcBef>
                <a:spcPts val="38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Represent cat control, decreasing cat numbers</a:t>
            </a:r>
            <a:endParaRPr sz="1100"/>
          </a:p>
          <a:p>
            <a:pPr indent="-95250" lvl="1" marL="341312" rtl="0" algn="l">
              <a:lnSpc>
                <a:spcPct val="100000"/>
              </a:lnSpc>
              <a:spcBef>
                <a:spcPts val="38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Vaccination and monitoring reduces risk of disease transmission to humans</a:t>
            </a:r>
            <a:endParaRPr sz="1100"/>
          </a:p>
        </p:txBody>
      </p:sp>
      <p:pic>
        <p:nvPicPr>
          <p:cNvPr descr="2007 08 26 009" id="613" name="Google Shape;613;p95"/>
          <p:cNvPicPr preferRelativeResize="0"/>
          <p:nvPr/>
        </p:nvPicPr>
        <p:blipFill rotWithShape="1">
          <a:blip r:embed="rId3">
            <a:alphaModFix/>
          </a:blip>
          <a:srcRect b="0" l="0" r="0" t="0"/>
          <a:stretch/>
        </p:blipFill>
        <p:spPr>
          <a:xfrm>
            <a:off x="4495800" y="1257300"/>
            <a:ext cx="3143250" cy="2238375"/>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6"/>
          <p:cNvSpPr txBox="1"/>
          <p:nvPr>
            <p:ph type="title"/>
          </p:nvPr>
        </p:nvSpPr>
        <p:spPr>
          <a:xfrm>
            <a:off x="381000" y="2857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Disease transmission</a:t>
            </a:r>
            <a:endParaRPr/>
          </a:p>
        </p:txBody>
      </p:sp>
      <p:sp>
        <p:nvSpPr>
          <p:cNvPr id="619" name="Google Shape;619;p96"/>
          <p:cNvSpPr txBox="1"/>
          <p:nvPr>
            <p:ph idx="1" type="body"/>
          </p:nvPr>
        </p:nvSpPr>
        <p:spPr>
          <a:xfrm>
            <a:off x="533400" y="1200150"/>
            <a:ext cx="8305800" cy="3543300"/>
          </a:xfrm>
          <a:prstGeom prst="rect">
            <a:avLst/>
          </a:prstGeom>
          <a:noFill/>
          <a:ln>
            <a:noFill/>
          </a:ln>
        </p:spPr>
        <p:txBody>
          <a:bodyPr anchorCtr="0" anchor="t" bIns="45700" lIns="91425" spcFirstLastPara="1" rIns="91425" wrap="square" tIns="45700">
            <a:noAutofit/>
          </a:bodyPr>
          <a:lstStyle/>
          <a:p>
            <a:pPr indent="-152400" lvl="0" marL="111125" rtl="0" algn="l">
              <a:lnSpc>
                <a:spcPct val="9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Yes, you still have to worry about disease transmission even though they are living outside!</a:t>
            </a:r>
            <a:endParaRPr sz="1000"/>
          </a:p>
          <a:p>
            <a:pPr indent="-152400" lvl="0" marL="111125" rtl="0" algn="l">
              <a:lnSpc>
                <a:spcPct val="90000"/>
              </a:lnSpc>
              <a:spcBef>
                <a:spcPts val="58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Not all diseases are transmitted the same way...</a:t>
            </a:r>
            <a:endParaRPr sz="1000"/>
          </a:p>
          <a:p>
            <a:pPr indent="-133350" lvl="1" marL="341312" rtl="0" algn="l">
              <a:lnSpc>
                <a:spcPct val="90000"/>
              </a:lnSpc>
              <a:spcBef>
                <a:spcPts val="5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Direct contact</a:t>
            </a:r>
            <a:endParaRPr sz="1000"/>
          </a:p>
          <a:p>
            <a:pPr indent="-133350" lvl="1" marL="341312" rtl="0" algn="l">
              <a:lnSpc>
                <a:spcPct val="90000"/>
              </a:lnSpc>
              <a:spcBef>
                <a:spcPts val="5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Fecal/urine contamination,                                              secretions, excretions</a:t>
            </a:r>
            <a:endParaRPr sz="1000"/>
          </a:p>
          <a:p>
            <a:pPr indent="-133350" lvl="1" marL="341312" rtl="0" algn="l">
              <a:lnSpc>
                <a:spcPct val="90000"/>
              </a:lnSpc>
              <a:spcBef>
                <a:spcPts val="5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Vectors – fleas, ticks,                                               mosquitoes</a:t>
            </a:r>
            <a:endParaRPr sz="1000"/>
          </a:p>
          <a:p>
            <a:pPr indent="-133350" lvl="1" marL="341312" rtl="0" algn="l">
              <a:lnSpc>
                <a:spcPct val="90000"/>
              </a:lnSpc>
              <a:spcBef>
                <a:spcPts val="5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Inhalation</a:t>
            </a:r>
            <a:endParaRPr sz="1000"/>
          </a:p>
          <a:p>
            <a:pPr indent="-133350" lvl="1" marL="341312" rtl="0" algn="l">
              <a:lnSpc>
                <a:spcPct val="90000"/>
              </a:lnSpc>
              <a:spcBef>
                <a:spcPts val="5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Ingestion</a:t>
            </a:r>
            <a:endParaRPr sz="1000"/>
          </a:p>
          <a:p>
            <a:pPr indent="-133350" lvl="1" marL="341312" rtl="0" algn="l">
              <a:lnSpc>
                <a:spcPct val="90000"/>
              </a:lnSpc>
              <a:spcBef>
                <a:spcPts val="52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Fomites***</a:t>
            </a:r>
            <a:endParaRPr sz="1000"/>
          </a:p>
          <a:p>
            <a:pPr indent="0" lvl="0" marL="111125" rtl="0" algn="l">
              <a:spcBef>
                <a:spcPts val="520"/>
              </a:spcBef>
              <a:spcAft>
                <a:spcPts val="0"/>
              </a:spcAft>
              <a:buClr>
                <a:schemeClr val="lt2"/>
              </a:buClr>
              <a:buSzPts val="2600"/>
              <a:buNone/>
            </a:pPr>
            <a:r>
              <a:t/>
            </a:r>
            <a:endParaRPr b="0" i="0" sz="2100" u="none">
              <a:solidFill>
                <a:schemeClr val="lt2"/>
              </a:solidFill>
              <a:latin typeface="Cambria"/>
              <a:ea typeface="Cambria"/>
              <a:cs typeface="Cambria"/>
              <a:sym typeface="Cambria"/>
            </a:endParaRPr>
          </a:p>
        </p:txBody>
      </p:sp>
      <p:pic>
        <p:nvPicPr>
          <p:cNvPr descr="A880082" id="620" name="Google Shape;620;p96"/>
          <p:cNvPicPr preferRelativeResize="0"/>
          <p:nvPr/>
        </p:nvPicPr>
        <p:blipFill rotWithShape="1">
          <a:blip r:embed="rId3">
            <a:alphaModFix/>
          </a:blip>
          <a:srcRect b="0" l="0" r="0" t="0"/>
          <a:stretch/>
        </p:blipFill>
        <p:spPr>
          <a:xfrm>
            <a:off x="5486400" y="2400300"/>
            <a:ext cx="2240756" cy="2194321"/>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7"/>
          <p:cNvSpPr txBox="1"/>
          <p:nvPr/>
        </p:nvSpPr>
        <p:spPr>
          <a:xfrm>
            <a:off x="3201987" y="3543300"/>
            <a:ext cx="5942012" cy="1843088"/>
          </a:xfrm>
          <a:prstGeom prst="rect">
            <a:avLst/>
          </a:prstGeom>
          <a:noFill/>
          <a:ln>
            <a:noFill/>
          </a:ln>
        </p:spPr>
        <p:txBody>
          <a:bodyPr anchorCtr="0" anchor="t" bIns="46025" lIns="92075" spcFirstLastPara="1" rIns="92075" wrap="square" tIns="46025">
            <a:noAutofit/>
          </a:bodyPr>
          <a:lstStyle/>
          <a:p>
            <a:pPr indent="-342900" lvl="0" marL="342900" marR="0" rtl="0" algn="ctr">
              <a:lnSpc>
                <a:spcPct val="100000"/>
              </a:lnSpc>
              <a:spcBef>
                <a:spcPts val="0"/>
              </a:spcBef>
              <a:spcAft>
                <a:spcPts val="0"/>
              </a:spcAft>
              <a:buClr>
                <a:srgbClr val="FF8800"/>
              </a:buClr>
              <a:buSzPts val="4200"/>
              <a:buFont typeface="Cambria"/>
              <a:buNone/>
            </a:pPr>
            <a:r>
              <a:rPr b="1" i="0" lang="en" sz="4200" u="none">
                <a:solidFill>
                  <a:srgbClr val="FF8800"/>
                </a:solidFill>
                <a:latin typeface="Cambria"/>
                <a:ea typeface="Cambria"/>
                <a:cs typeface="Cambria"/>
                <a:sym typeface="Cambria"/>
              </a:rPr>
              <a:t>What is a fomite?</a:t>
            </a:r>
            <a:endParaRPr/>
          </a:p>
        </p:txBody>
      </p:sp>
      <p:pic>
        <p:nvPicPr>
          <p:cNvPr id="626" name="Google Shape;626;p97"/>
          <p:cNvPicPr preferRelativeResize="0"/>
          <p:nvPr>
            <p:ph idx="4294967295" type="body"/>
          </p:nvPr>
        </p:nvPicPr>
        <p:blipFill rotWithShape="1">
          <a:blip r:embed="rId3">
            <a:alphaModFix/>
          </a:blip>
          <a:srcRect b="0" l="45425" r="0" t="0"/>
          <a:stretch/>
        </p:blipFill>
        <p:spPr>
          <a:xfrm>
            <a:off x="1752600" y="1828800"/>
            <a:ext cx="2324100" cy="3144440"/>
          </a:xfrm>
          <a:prstGeom prst="rect">
            <a:avLst/>
          </a:prstGeom>
          <a:noFill/>
          <a:ln>
            <a:noFill/>
          </a:ln>
        </p:spPr>
      </p:pic>
      <p:sp>
        <p:nvSpPr>
          <p:cNvPr id="627" name="Google Shape;627;p97"/>
          <p:cNvSpPr txBox="1"/>
          <p:nvPr/>
        </p:nvSpPr>
        <p:spPr>
          <a:xfrm>
            <a:off x="1828800" y="1428750"/>
            <a:ext cx="685800" cy="526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Jim Nightshade"/>
              <a:buNone/>
            </a:pPr>
            <a:r>
              <a:rPr b="1" i="0" lang="en" sz="4000" u="none">
                <a:solidFill>
                  <a:schemeClr val="dk1"/>
                </a:solidFill>
                <a:latin typeface="Jim Nightshade"/>
                <a:ea typeface="Jim Nightshade"/>
                <a:cs typeface="Jim Nightshade"/>
                <a:sym typeface="Jim Nightshade"/>
              </a:rPr>
              <a:t>?</a:t>
            </a:r>
            <a:endParaRPr/>
          </a:p>
        </p:txBody>
      </p:sp>
      <p:sp>
        <p:nvSpPr>
          <p:cNvPr id="628" name="Google Shape;628;p97"/>
          <p:cNvSpPr txBox="1"/>
          <p:nvPr/>
        </p:nvSpPr>
        <p:spPr>
          <a:xfrm>
            <a:off x="2743200" y="1200150"/>
            <a:ext cx="685800" cy="526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Jim Nightshade"/>
              <a:buNone/>
            </a:pPr>
            <a:r>
              <a:rPr b="1" i="0" lang="en" sz="4000" u="none">
                <a:solidFill>
                  <a:schemeClr val="dk1"/>
                </a:solidFill>
                <a:latin typeface="Jim Nightshade"/>
                <a:ea typeface="Jim Nightshade"/>
                <a:cs typeface="Jim Nightshade"/>
                <a:sym typeface="Jim Nightshade"/>
              </a:rPr>
              <a:t>?</a:t>
            </a:r>
            <a:endParaRPr/>
          </a:p>
        </p:txBody>
      </p:sp>
      <p:sp>
        <p:nvSpPr>
          <p:cNvPr id="629" name="Google Shape;629;p97"/>
          <p:cNvSpPr txBox="1"/>
          <p:nvPr/>
        </p:nvSpPr>
        <p:spPr>
          <a:xfrm>
            <a:off x="2438400" y="1428750"/>
            <a:ext cx="685800" cy="526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Jim Nightshade"/>
              <a:buNone/>
            </a:pPr>
            <a:r>
              <a:rPr b="1" i="0" lang="en" sz="4000" u="none">
                <a:solidFill>
                  <a:schemeClr val="dk1"/>
                </a:solidFill>
                <a:latin typeface="Jim Nightshade"/>
                <a:ea typeface="Jim Nightshade"/>
                <a:cs typeface="Jim Nightshade"/>
                <a:sym typeface="Jim Nightshade"/>
              </a:rPr>
              <a:t>?</a:t>
            </a:r>
            <a:endParaRPr/>
          </a:p>
        </p:txBody>
      </p:sp>
      <p:sp>
        <p:nvSpPr>
          <p:cNvPr id="630" name="Google Shape;630;p97"/>
          <p:cNvSpPr txBox="1"/>
          <p:nvPr/>
        </p:nvSpPr>
        <p:spPr>
          <a:xfrm>
            <a:off x="2057400" y="1771650"/>
            <a:ext cx="685800" cy="526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Jim Nightshade"/>
              <a:buNone/>
            </a:pPr>
            <a:r>
              <a:rPr b="1" i="0" lang="en" sz="4000" u="none">
                <a:solidFill>
                  <a:schemeClr val="dk1"/>
                </a:solidFill>
                <a:latin typeface="Jim Nightshade"/>
                <a:ea typeface="Jim Nightshade"/>
                <a:cs typeface="Jim Nightshade"/>
                <a:sym typeface="Jim Nightshade"/>
              </a:rPr>
              <a:t>?</a:t>
            </a:r>
            <a:endParaRPr/>
          </a:p>
        </p:txBody>
      </p:sp>
      <p:sp>
        <p:nvSpPr>
          <p:cNvPr id="631" name="Google Shape;631;p97"/>
          <p:cNvSpPr txBox="1"/>
          <p:nvPr/>
        </p:nvSpPr>
        <p:spPr>
          <a:xfrm>
            <a:off x="3505200" y="1085850"/>
            <a:ext cx="685800" cy="526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Jim Nightshade"/>
              <a:buNone/>
            </a:pPr>
            <a:r>
              <a:rPr b="1" i="0" lang="en" sz="4000" u="none">
                <a:solidFill>
                  <a:schemeClr val="dk1"/>
                </a:solidFill>
                <a:latin typeface="Jim Nightshade"/>
                <a:ea typeface="Jim Nightshade"/>
                <a:cs typeface="Jim Nightshade"/>
                <a:sym typeface="Jim Nightshade"/>
              </a:rPr>
              <a:t>?</a:t>
            </a:r>
            <a:endParaRPr/>
          </a:p>
        </p:txBody>
      </p:sp>
      <p:sp>
        <p:nvSpPr>
          <p:cNvPr id="632" name="Google Shape;632;p97"/>
          <p:cNvSpPr txBox="1"/>
          <p:nvPr/>
        </p:nvSpPr>
        <p:spPr>
          <a:xfrm>
            <a:off x="3124200" y="1371600"/>
            <a:ext cx="685800" cy="526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Jim Nightshade"/>
              <a:buNone/>
            </a:pPr>
            <a:r>
              <a:rPr b="1" i="0" lang="en" sz="4000" u="none">
                <a:solidFill>
                  <a:schemeClr val="dk1"/>
                </a:solidFill>
                <a:latin typeface="Jim Nightshade"/>
                <a:ea typeface="Jim Nightshade"/>
                <a:cs typeface="Jim Nightshade"/>
                <a:sym typeface="Jim Nightshade"/>
              </a:rPr>
              <a:t>?</a:t>
            </a:r>
            <a:endParaRPr/>
          </a:p>
        </p:txBody>
      </p:sp>
      <p:sp>
        <p:nvSpPr>
          <p:cNvPr id="633" name="Google Shape;633;p97"/>
          <p:cNvSpPr txBox="1"/>
          <p:nvPr/>
        </p:nvSpPr>
        <p:spPr>
          <a:xfrm>
            <a:off x="3581400" y="1600200"/>
            <a:ext cx="685800" cy="526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Jim Nightshade"/>
              <a:buNone/>
            </a:pPr>
            <a:r>
              <a:rPr b="1" i="0" lang="en" sz="4000" u="none">
                <a:solidFill>
                  <a:schemeClr val="dk1"/>
                </a:solidFill>
                <a:latin typeface="Jim Nightshade"/>
                <a:ea typeface="Jim Nightshade"/>
                <a:cs typeface="Jim Nightshade"/>
                <a:sym typeface="Jim Nightshade"/>
              </a:rPr>
              <a: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8"/>
          <p:cNvSpPr txBox="1"/>
          <p:nvPr/>
        </p:nvSpPr>
        <p:spPr>
          <a:xfrm>
            <a:off x="457200" y="342900"/>
            <a:ext cx="8686800" cy="928688"/>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4400"/>
              <a:buFont typeface="Cambria"/>
              <a:buNone/>
            </a:pPr>
            <a:r>
              <a:rPr b="1" i="0" lang="en" sz="4400" u="none">
                <a:solidFill>
                  <a:srgbClr val="FF8800"/>
                </a:solidFill>
                <a:latin typeface="Cambria"/>
                <a:ea typeface="Cambria"/>
                <a:cs typeface="Cambria"/>
                <a:sym typeface="Cambria"/>
              </a:rPr>
              <a:t>So what is a fomite?</a:t>
            </a:r>
            <a:endParaRPr/>
          </a:p>
        </p:txBody>
      </p:sp>
      <p:sp>
        <p:nvSpPr>
          <p:cNvPr id="639" name="Google Shape;639;p98"/>
          <p:cNvSpPr txBox="1"/>
          <p:nvPr/>
        </p:nvSpPr>
        <p:spPr>
          <a:xfrm>
            <a:off x="838200" y="1143000"/>
            <a:ext cx="7620000" cy="3328988"/>
          </a:xfrm>
          <a:prstGeom prst="rect">
            <a:avLst/>
          </a:prstGeom>
          <a:noFill/>
          <a:ln>
            <a:noFill/>
          </a:ln>
        </p:spPr>
        <p:txBody>
          <a:bodyPr anchorCtr="0" anchor="t" bIns="46025" lIns="92075" spcFirstLastPara="1" rIns="92075" wrap="square" tIns="46025">
            <a:noAutofit/>
          </a:bodyPr>
          <a:lstStyle/>
          <a:p>
            <a:pPr indent="-139700" lvl="0" marL="342900" marR="0" rtl="0" algn="l">
              <a:lnSpc>
                <a:spcPct val="100000"/>
              </a:lnSpc>
              <a:spcBef>
                <a:spcPts val="0"/>
              </a:spcBef>
              <a:spcAft>
                <a:spcPts val="0"/>
              </a:spcAft>
              <a:buClr>
                <a:schemeClr val="accent1"/>
              </a:buClr>
              <a:buSzPts val="3200"/>
              <a:buFont typeface="Noto Sans Symbols"/>
              <a:buNone/>
            </a:pPr>
            <a:r>
              <a:t/>
            </a:r>
            <a:endParaRPr b="0" i="0" sz="3200" u="none">
              <a:solidFill>
                <a:schemeClr val="lt2"/>
              </a:solidFill>
              <a:latin typeface="Cambria"/>
              <a:ea typeface="Cambria"/>
              <a:cs typeface="Cambria"/>
              <a:sym typeface="Cambria"/>
            </a:endParaRPr>
          </a:p>
          <a:p>
            <a:pPr indent="-342900" lvl="0" marL="342900" marR="0" rtl="0" algn="l">
              <a:lnSpc>
                <a:spcPct val="100000"/>
              </a:lnSpc>
              <a:spcBef>
                <a:spcPts val="520"/>
              </a:spcBef>
              <a:spcAft>
                <a:spcPts val="0"/>
              </a:spcAft>
              <a:buClr>
                <a:schemeClr val="lt2"/>
              </a:buClr>
              <a:buSzPts val="2600"/>
              <a:buFont typeface="Cambria"/>
              <a:buNone/>
            </a:pPr>
            <a:r>
              <a:rPr b="0" i="0" lang="en" sz="2600" u="none">
                <a:solidFill>
                  <a:schemeClr val="lt2"/>
                </a:solidFill>
                <a:latin typeface="Cambria"/>
                <a:ea typeface="Cambria"/>
                <a:cs typeface="Cambria"/>
                <a:sym typeface="Cambria"/>
              </a:rPr>
              <a:t>    An inanimate object (such as a toy, food bowl, mop, etc.) that may be contaminated with infectious organisms and serve in their transmission </a:t>
            </a:r>
            <a:endParaRPr/>
          </a:p>
          <a:p>
            <a:pPr indent="-177800" lvl="0" marL="342900" marR="0" rtl="0" algn="l">
              <a:lnSpc>
                <a:spcPct val="100000"/>
              </a:lnSpc>
              <a:spcBef>
                <a:spcPts val="520"/>
              </a:spcBef>
              <a:spcAft>
                <a:spcPts val="0"/>
              </a:spcAft>
              <a:buClr>
                <a:schemeClr val="accent1"/>
              </a:buClr>
              <a:buSzPts val="2600"/>
              <a:buFont typeface="Noto Sans Symbols"/>
              <a:buNone/>
            </a:pPr>
            <a:r>
              <a:t/>
            </a:r>
            <a:endParaRPr b="0" i="0" sz="2600" u="none">
              <a:solidFill>
                <a:schemeClr val="lt2"/>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600" u="none">
              <a:solidFill>
                <a:schemeClr val="lt2"/>
              </a:solidFill>
              <a:latin typeface="Cambria"/>
              <a:ea typeface="Cambria"/>
              <a:cs typeface="Cambria"/>
              <a:sym typeface="Cambria"/>
            </a:endParaRPr>
          </a:p>
        </p:txBody>
      </p:sp>
      <p:pic>
        <p:nvPicPr>
          <p:cNvPr descr="ANd9GcTfptu03DsOuXKR-D--gBli_2SRYjCLxBU3r2AXe2Iq5wm1TXa8_w" id="640" name="Google Shape;640;p98"/>
          <p:cNvPicPr preferRelativeResize="0"/>
          <p:nvPr/>
        </p:nvPicPr>
        <p:blipFill rotWithShape="1">
          <a:blip r:embed="rId3">
            <a:alphaModFix/>
          </a:blip>
          <a:srcRect b="0" l="0" r="0" t="0"/>
          <a:stretch/>
        </p:blipFill>
        <p:spPr>
          <a:xfrm>
            <a:off x="6248400" y="3257550"/>
            <a:ext cx="1964531" cy="1307306"/>
          </a:xfrm>
          <a:prstGeom prst="rect">
            <a:avLst/>
          </a:prstGeom>
          <a:noFill/>
          <a:ln>
            <a:noFill/>
          </a:ln>
        </p:spPr>
      </p:pic>
      <p:pic>
        <p:nvPicPr>
          <p:cNvPr descr="ANd9GcRtXRg1rUr4Vqon27KAwnc3VqDnq4nEsPT4_Zur98dm5Hm1RTEw" id="641" name="Google Shape;641;p98"/>
          <p:cNvPicPr preferRelativeResize="0"/>
          <p:nvPr/>
        </p:nvPicPr>
        <p:blipFill rotWithShape="1">
          <a:blip r:embed="rId4">
            <a:alphaModFix/>
          </a:blip>
          <a:srcRect b="0" l="7412" r="14825" t="0"/>
          <a:stretch/>
        </p:blipFill>
        <p:spPr>
          <a:xfrm>
            <a:off x="4256325" y="3338500"/>
            <a:ext cx="1919287" cy="1385888"/>
          </a:xfrm>
          <a:prstGeom prst="rect">
            <a:avLst/>
          </a:prstGeom>
          <a:noFill/>
          <a:ln>
            <a:noFill/>
          </a:ln>
        </p:spPr>
      </p:pic>
      <p:pic>
        <p:nvPicPr>
          <p:cNvPr descr="ANd9GcQWY5YHaoslwq3aGGStRcBYi2We5BXjjFtP2xtLAhnSCzPC0Rfgng" id="642" name="Google Shape;642;p98"/>
          <p:cNvPicPr preferRelativeResize="0"/>
          <p:nvPr/>
        </p:nvPicPr>
        <p:blipFill rotWithShape="1">
          <a:blip r:embed="rId5">
            <a:alphaModFix/>
          </a:blip>
          <a:srcRect b="0" l="6981" r="6982" t="0"/>
          <a:stretch/>
        </p:blipFill>
        <p:spPr>
          <a:xfrm>
            <a:off x="2392362" y="3600450"/>
            <a:ext cx="2254250" cy="1307306"/>
          </a:xfrm>
          <a:prstGeom prst="rect">
            <a:avLst/>
          </a:prstGeom>
          <a:noFill/>
          <a:ln>
            <a:noFill/>
          </a:ln>
        </p:spPr>
      </p:pic>
      <p:pic>
        <p:nvPicPr>
          <p:cNvPr descr="Ad image" id="643" name="Google Shape;643;p98"/>
          <p:cNvPicPr preferRelativeResize="0"/>
          <p:nvPr/>
        </p:nvPicPr>
        <p:blipFill rotWithShape="1">
          <a:blip r:embed="rId6">
            <a:alphaModFix/>
          </a:blip>
          <a:srcRect b="0" l="0" r="0" t="0"/>
          <a:stretch/>
        </p:blipFill>
        <p:spPr>
          <a:xfrm>
            <a:off x="457200" y="2971800"/>
            <a:ext cx="1371600" cy="1371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9"/>
          <p:cNvSpPr txBox="1"/>
          <p:nvPr/>
        </p:nvSpPr>
        <p:spPr>
          <a:xfrm>
            <a:off x="269875" y="285750"/>
            <a:ext cx="8874125" cy="928688"/>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General Sanitation Principals</a:t>
            </a:r>
            <a:endParaRPr/>
          </a:p>
        </p:txBody>
      </p:sp>
      <p:pic>
        <p:nvPicPr>
          <p:cNvPr descr="cat" id="649" name="Google Shape;649;p99"/>
          <p:cNvPicPr preferRelativeResize="0"/>
          <p:nvPr/>
        </p:nvPicPr>
        <p:blipFill rotWithShape="1">
          <a:blip r:embed="rId3">
            <a:alphaModFix/>
          </a:blip>
          <a:srcRect b="0" l="0" r="0" t="0"/>
          <a:stretch/>
        </p:blipFill>
        <p:spPr>
          <a:xfrm>
            <a:off x="5638800" y="2824163"/>
            <a:ext cx="2357438" cy="1955006"/>
          </a:xfrm>
          <a:prstGeom prst="rect">
            <a:avLst/>
          </a:prstGeom>
          <a:noFill/>
          <a:ln>
            <a:noFill/>
          </a:ln>
        </p:spPr>
      </p:pic>
      <p:sp>
        <p:nvSpPr>
          <p:cNvPr id="650" name="Google Shape;650;p99"/>
          <p:cNvSpPr txBox="1"/>
          <p:nvPr/>
        </p:nvSpPr>
        <p:spPr>
          <a:xfrm>
            <a:off x="304800" y="1371600"/>
            <a:ext cx="8304212" cy="3328988"/>
          </a:xfrm>
          <a:prstGeom prst="rect">
            <a:avLst/>
          </a:prstGeom>
          <a:noFill/>
          <a:ln>
            <a:noFill/>
          </a:ln>
        </p:spPr>
        <p:txBody>
          <a:bodyPr anchorCtr="0" anchor="t" bIns="46025" lIns="92075" spcFirstLastPara="1" rIns="92075" wrap="square" tIns="46025">
            <a:noAutofit/>
          </a:bodyPr>
          <a:lstStyle/>
          <a:p>
            <a:pPr indent="-152400" lvl="0" marL="111125" marR="0" rtl="0" algn="l">
              <a:lnSpc>
                <a:spcPct val="10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Remember: some organisms very stable in environment– hard to kill (parvo, panleuk, calici, coccidia, ringworm)</a:t>
            </a:r>
            <a:endParaRPr sz="1000"/>
          </a:p>
          <a:p>
            <a:pPr indent="-152400" lvl="0" marL="111125" marR="0" rtl="0" algn="l">
              <a:lnSpc>
                <a:spcPct val="10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The more porous, the more organic the material 🡪    the harder it is to clean</a:t>
            </a:r>
            <a:endParaRPr sz="1000"/>
          </a:p>
          <a:p>
            <a:pPr indent="-152400" lvl="0" marL="111125" marR="0" rtl="0" algn="l">
              <a:lnSpc>
                <a:spcPct val="10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Use dedicated cleaning equipment</a:t>
            </a:r>
            <a:endParaRPr sz="1000"/>
          </a:p>
          <a:p>
            <a:pPr indent="-152400" lvl="0" marL="111125" marR="0" rtl="0" algn="l">
              <a:lnSpc>
                <a:spcPct val="10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Laundry- hot water and bleach; </a:t>
            </a:r>
            <a:br>
              <a:rPr b="0" i="0" lang="en" sz="2400" u="none">
                <a:solidFill>
                  <a:schemeClr val="lt2"/>
                </a:solidFill>
                <a:latin typeface="Cambria"/>
                <a:ea typeface="Cambria"/>
                <a:cs typeface="Cambria"/>
                <a:sym typeface="Cambria"/>
              </a:rPr>
            </a:br>
            <a:r>
              <a:rPr b="0" i="0" lang="en" sz="2400" u="none">
                <a:solidFill>
                  <a:schemeClr val="lt2"/>
                </a:solidFill>
                <a:latin typeface="Cambria"/>
                <a:ea typeface="Cambria"/>
                <a:cs typeface="Cambria"/>
                <a:sym typeface="Cambria"/>
              </a:rPr>
              <a:t>if heavily soiled: discard</a:t>
            </a:r>
            <a:endParaRPr sz="1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0"/>
          <p:cNvSpPr txBox="1"/>
          <p:nvPr/>
        </p:nvSpPr>
        <p:spPr>
          <a:xfrm>
            <a:off x="304800" y="228600"/>
            <a:ext cx="7526337" cy="928688"/>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Cleaning &amp; Sanitation Protocols</a:t>
            </a:r>
            <a:endParaRPr/>
          </a:p>
        </p:txBody>
      </p:sp>
      <p:sp>
        <p:nvSpPr>
          <p:cNvPr id="656" name="Google Shape;656;p100"/>
          <p:cNvSpPr txBox="1"/>
          <p:nvPr/>
        </p:nvSpPr>
        <p:spPr>
          <a:xfrm>
            <a:off x="228600" y="1028700"/>
            <a:ext cx="6142037" cy="3328988"/>
          </a:xfrm>
          <a:prstGeom prst="rect">
            <a:avLst/>
          </a:prstGeom>
          <a:noFill/>
          <a:ln>
            <a:noFill/>
          </a:ln>
        </p:spPr>
        <p:txBody>
          <a:bodyPr anchorCtr="0" anchor="t" bIns="46025" lIns="92075" spcFirstLastPara="1" rIns="92075" wrap="square" tIns="46025">
            <a:noAutofit/>
          </a:bodyPr>
          <a:lstStyle/>
          <a:p>
            <a:pPr indent="-120650" lvl="0" marL="111125" marR="0" rtl="0" algn="l">
              <a:lnSpc>
                <a:spcPct val="100000"/>
              </a:lnSpc>
              <a:spcBef>
                <a:spcPts val="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There are TWO steps here!</a:t>
            </a:r>
            <a:endParaRPr sz="500"/>
          </a:p>
          <a:p>
            <a:pPr indent="0" lvl="0" marL="111125" marR="0" rtl="0" algn="l">
              <a:lnSpc>
                <a:spcPct val="100000"/>
              </a:lnSpc>
              <a:spcBef>
                <a:spcPts val="560"/>
              </a:spcBef>
              <a:spcAft>
                <a:spcPts val="0"/>
              </a:spcAft>
              <a:buClr>
                <a:schemeClr val="dk1"/>
              </a:buClr>
              <a:buSzPts val="2800"/>
              <a:buFont typeface="Times"/>
              <a:buNone/>
            </a:pPr>
            <a:r>
              <a:t/>
            </a:r>
            <a:endParaRPr b="0" i="0" sz="1700" u="none">
              <a:solidFill>
                <a:schemeClr val="lt2"/>
              </a:solidFill>
              <a:latin typeface="Cambria"/>
              <a:ea typeface="Cambria"/>
              <a:cs typeface="Cambria"/>
              <a:sym typeface="Cambria"/>
            </a:endParaRPr>
          </a:p>
          <a:p>
            <a:pPr indent="-120650" lvl="0" marL="111125" marR="0" rtl="0" algn="l">
              <a:lnSpc>
                <a:spcPct val="100000"/>
              </a:lnSpc>
              <a:spcBef>
                <a:spcPts val="56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Step 1: Clean </a:t>
            </a:r>
            <a:endParaRPr sz="500"/>
          </a:p>
          <a:p>
            <a:pPr indent="-120650" lvl="1" marL="341312" marR="0" rtl="0" algn="l">
              <a:lnSpc>
                <a:spcPct val="100000"/>
              </a:lnSpc>
              <a:spcBef>
                <a:spcPts val="560"/>
              </a:spcBef>
              <a:spcAft>
                <a:spcPts val="0"/>
              </a:spcAft>
              <a:buClr>
                <a:schemeClr val="lt2"/>
              </a:buClr>
              <a:buSzPts val="1900"/>
              <a:buFont typeface="Times"/>
              <a:buChar char="•"/>
            </a:pPr>
            <a:r>
              <a:rPr b="0" i="0" lang="en" sz="1900" u="none" cap="none" strike="noStrike">
                <a:solidFill>
                  <a:schemeClr val="lt2"/>
                </a:solidFill>
                <a:latin typeface="Cambria"/>
                <a:ea typeface="Cambria"/>
                <a:cs typeface="Cambria"/>
                <a:sym typeface="Cambria"/>
              </a:rPr>
              <a:t>Remove organic material</a:t>
            </a:r>
            <a:endParaRPr sz="500"/>
          </a:p>
          <a:p>
            <a:pPr indent="-120650" lvl="1" marL="341312" marR="0" rtl="0" algn="l">
              <a:lnSpc>
                <a:spcPct val="100000"/>
              </a:lnSpc>
              <a:spcBef>
                <a:spcPts val="560"/>
              </a:spcBef>
              <a:spcAft>
                <a:spcPts val="0"/>
              </a:spcAft>
              <a:buClr>
                <a:schemeClr val="lt2"/>
              </a:buClr>
              <a:buSzPts val="1900"/>
              <a:buFont typeface="Times"/>
              <a:buChar char="•"/>
            </a:pPr>
            <a:r>
              <a:rPr b="0" i="0" lang="en" sz="1900" u="none" cap="none" strike="noStrike">
                <a:solidFill>
                  <a:schemeClr val="lt2"/>
                </a:solidFill>
                <a:latin typeface="Cambria"/>
                <a:ea typeface="Cambria"/>
                <a:cs typeface="Cambria"/>
                <a:sym typeface="Cambria"/>
              </a:rPr>
              <a:t>Detergent activity– soap it up!</a:t>
            </a:r>
            <a:endParaRPr sz="500"/>
          </a:p>
          <a:p>
            <a:pPr indent="-120650" lvl="1" marL="341312" marR="0" rtl="0" algn="l">
              <a:lnSpc>
                <a:spcPct val="100000"/>
              </a:lnSpc>
              <a:spcBef>
                <a:spcPts val="560"/>
              </a:spcBef>
              <a:spcAft>
                <a:spcPts val="0"/>
              </a:spcAft>
              <a:buClr>
                <a:schemeClr val="lt2"/>
              </a:buClr>
              <a:buSzPts val="1900"/>
              <a:buFont typeface="Times"/>
              <a:buChar char="•"/>
            </a:pPr>
            <a:r>
              <a:rPr b="0" i="0" lang="en" sz="1900" u="none" cap="none" strike="noStrike">
                <a:solidFill>
                  <a:schemeClr val="lt2"/>
                </a:solidFill>
                <a:latin typeface="Cambria"/>
                <a:ea typeface="Cambria"/>
                <a:cs typeface="Cambria"/>
                <a:sym typeface="Cambria"/>
              </a:rPr>
              <a:t>Elbow grease! (mechanical cleaning)</a:t>
            </a:r>
            <a:endParaRPr sz="500"/>
          </a:p>
          <a:p>
            <a:pPr indent="0" lvl="1" marL="341312" marR="0" rtl="0" algn="l">
              <a:lnSpc>
                <a:spcPct val="100000"/>
              </a:lnSpc>
              <a:spcBef>
                <a:spcPts val="560"/>
              </a:spcBef>
              <a:spcAft>
                <a:spcPts val="0"/>
              </a:spcAft>
              <a:buClr>
                <a:schemeClr val="dk1"/>
              </a:buClr>
              <a:buSzPts val="2800"/>
              <a:buFont typeface="Times"/>
              <a:buNone/>
            </a:pPr>
            <a:r>
              <a:t/>
            </a:r>
            <a:endParaRPr b="0" i="0" sz="1900" u="none" cap="none" strike="noStrike">
              <a:solidFill>
                <a:schemeClr val="lt2"/>
              </a:solidFill>
              <a:latin typeface="Cambria"/>
              <a:ea typeface="Cambria"/>
              <a:cs typeface="Cambria"/>
              <a:sym typeface="Cambria"/>
            </a:endParaRPr>
          </a:p>
          <a:p>
            <a:pPr indent="-120650" lvl="0" marL="111125" marR="0" rtl="0" algn="l">
              <a:lnSpc>
                <a:spcPct val="100000"/>
              </a:lnSpc>
              <a:spcBef>
                <a:spcPts val="56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Step 2: Disinfect</a:t>
            </a:r>
            <a:endParaRPr sz="500"/>
          </a:p>
          <a:p>
            <a:pPr indent="-120650" lvl="1" marL="341312" marR="0" rtl="0" algn="l">
              <a:lnSpc>
                <a:spcPct val="100000"/>
              </a:lnSpc>
              <a:spcBef>
                <a:spcPts val="560"/>
              </a:spcBef>
              <a:spcAft>
                <a:spcPts val="0"/>
              </a:spcAft>
              <a:buClr>
                <a:schemeClr val="lt2"/>
              </a:buClr>
              <a:buSzPts val="1900"/>
              <a:buFont typeface="Times"/>
              <a:buChar char="•"/>
            </a:pPr>
            <a:r>
              <a:rPr b="0" i="0" lang="en" sz="1900" u="none" cap="none" strike="noStrike">
                <a:solidFill>
                  <a:schemeClr val="lt2"/>
                </a:solidFill>
                <a:latin typeface="Cambria"/>
                <a:ea typeface="Cambria"/>
                <a:cs typeface="Cambria"/>
                <a:sym typeface="Cambria"/>
              </a:rPr>
              <a:t>Kills the germs</a:t>
            </a:r>
            <a:endParaRPr sz="500"/>
          </a:p>
          <a:p>
            <a:pPr indent="-120650" lvl="1" marL="341312" marR="0" rtl="0" algn="l">
              <a:lnSpc>
                <a:spcPct val="100000"/>
              </a:lnSpc>
              <a:spcBef>
                <a:spcPts val="560"/>
              </a:spcBef>
              <a:spcAft>
                <a:spcPts val="0"/>
              </a:spcAft>
              <a:buClr>
                <a:schemeClr val="lt2"/>
              </a:buClr>
              <a:buSzPts val="1900"/>
              <a:buFont typeface="Times"/>
              <a:buChar char="•"/>
            </a:pPr>
            <a:r>
              <a:rPr b="0" i="0" lang="en" sz="1900" u="none" cap="none" strike="noStrike">
                <a:solidFill>
                  <a:schemeClr val="lt2"/>
                </a:solidFill>
                <a:latin typeface="Cambria"/>
                <a:ea typeface="Cambria"/>
                <a:cs typeface="Cambria"/>
                <a:sym typeface="Cambria"/>
              </a:rPr>
              <a:t>Apply to clean surfaces, sit for 10min</a:t>
            </a:r>
            <a:endParaRPr sz="500"/>
          </a:p>
          <a:p>
            <a:pPr indent="0" lvl="0" marL="0" marR="0" rtl="0" algn="l">
              <a:lnSpc>
                <a:spcPct val="100000"/>
              </a:lnSpc>
              <a:spcBef>
                <a:spcPts val="0"/>
              </a:spcBef>
              <a:spcAft>
                <a:spcPts val="0"/>
              </a:spcAft>
              <a:buNone/>
            </a:pPr>
            <a:r>
              <a:t/>
            </a:r>
            <a:endParaRPr b="0" i="0" sz="1900" u="none" cap="none" strike="noStrike">
              <a:solidFill>
                <a:schemeClr val="lt2"/>
              </a:solidFill>
              <a:latin typeface="Cambria"/>
              <a:ea typeface="Cambria"/>
              <a:cs typeface="Cambria"/>
              <a:sym typeface="Cambria"/>
            </a:endParaRPr>
          </a:p>
        </p:txBody>
      </p:sp>
      <p:pic>
        <p:nvPicPr>
          <p:cNvPr descr="MCj02809690000[1]" id="657" name="Google Shape;657;p100"/>
          <p:cNvPicPr preferRelativeResize="0"/>
          <p:nvPr/>
        </p:nvPicPr>
        <p:blipFill rotWithShape="1">
          <a:blip r:embed="rId3">
            <a:alphaModFix/>
          </a:blip>
          <a:srcRect b="0" l="0" r="0" t="0"/>
          <a:stretch/>
        </p:blipFill>
        <p:spPr>
          <a:xfrm>
            <a:off x="7050087" y="1143000"/>
            <a:ext cx="1570434" cy="1901428"/>
          </a:xfrm>
          <a:prstGeom prst="rect">
            <a:avLst/>
          </a:prstGeom>
          <a:noFill/>
          <a:ln>
            <a:noFill/>
          </a:ln>
        </p:spPr>
      </p:pic>
      <p:pic>
        <p:nvPicPr>
          <p:cNvPr descr="MCHH01509_0000[1]" id="658" name="Google Shape;658;p100"/>
          <p:cNvPicPr preferRelativeResize="0"/>
          <p:nvPr/>
        </p:nvPicPr>
        <p:blipFill rotWithShape="1">
          <a:blip r:embed="rId4">
            <a:alphaModFix/>
          </a:blip>
          <a:srcRect b="0" l="0" r="0" t="0"/>
          <a:stretch/>
        </p:blipFill>
        <p:spPr>
          <a:xfrm>
            <a:off x="7131050" y="3886200"/>
            <a:ext cx="1509713" cy="1020365"/>
          </a:xfrm>
          <a:prstGeom prst="rect">
            <a:avLst/>
          </a:prstGeom>
          <a:noFill/>
          <a:ln>
            <a:noFill/>
          </a:ln>
        </p:spPr>
      </p:pic>
      <p:pic>
        <p:nvPicPr>
          <p:cNvPr descr="MCHH01465_0000[1]" id="659" name="Google Shape;659;p100"/>
          <p:cNvPicPr preferRelativeResize="0"/>
          <p:nvPr/>
        </p:nvPicPr>
        <p:blipFill rotWithShape="1">
          <a:blip r:embed="rId5">
            <a:alphaModFix/>
          </a:blip>
          <a:srcRect b="0" l="0" r="0" t="0"/>
          <a:stretch/>
        </p:blipFill>
        <p:spPr>
          <a:xfrm>
            <a:off x="6096000" y="2571750"/>
            <a:ext cx="1362075" cy="147756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1"/>
          <p:cNvSpPr txBox="1"/>
          <p:nvPr/>
        </p:nvSpPr>
        <p:spPr>
          <a:xfrm>
            <a:off x="381000" y="171450"/>
            <a:ext cx="7391400" cy="928688"/>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4400"/>
              <a:buFont typeface="Lustria"/>
              <a:buNone/>
            </a:pPr>
            <a:r>
              <a:rPr b="1" i="0" lang="en" sz="4400" u="none">
                <a:solidFill>
                  <a:srgbClr val="FF8800"/>
                </a:solidFill>
                <a:latin typeface="Lustria"/>
                <a:ea typeface="Lustria"/>
                <a:cs typeface="Lustria"/>
                <a:sym typeface="Lustria"/>
              </a:rPr>
              <a:t>Order of Cleaning</a:t>
            </a:r>
            <a:endParaRPr/>
          </a:p>
        </p:txBody>
      </p:sp>
      <p:sp>
        <p:nvSpPr>
          <p:cNvPr id="665" name="Google Shape;665;p101"/>
          <p:cNvSpPr txBox="1"/>
          <p:nvPr/>
        </p:nvSpPr>
        <p:spPr>
          <a:xfrm>
            <a:off x="4267200" y="1371600"/>
            <a:ext cx="4341812" cy="3328988"/>
          </a:xfrm>
          <a:prstGeom prst="rect">
            <a:avLst/>
          </a:prstGeom>
          <a:noFill/>
          <a:ln>
            <a:noFill/>
          </a:ln>
        </p:spPr>
        <p:txBody>
          <a:bodyPr anchorCtr="0" anchor="t" bIns="46025" lIns="92075" spcFirstLastPara="1" rIns="92075" wrap="square" tIns="46025">
            <a:noAutofit/>
          </a:bodyPr>
          <a:lstStyle/>
          <a:p>
            <a:pPr indent="-336550" lvl="0" marL="342900" marR="0" rtl="0" algn="l">
              <a:lnSpc>
                <a:spcPct val="100000"/>
              </a:lnSpc>
              <a:spcBef>
                <a:spcPts val="0"/>
              </a:spcBef>
              <a:spcAft>
                <a:spcPts val="0"/>
              </a:spcAft>
              <a:buClr>
                <a:schemeClr val="accent1"/>
              </a:buClr>
              <a:buSzPts val="3100"/>
              <a:buFont typeface="Noto Sans Symbols"/>
              <a:buChar char="●"/>
            </a:pPr>
            <a:r>
              <a:rPr b="0" i="0" lang="en" sz="3100" u="none">
                <a:solidFill>
                  <a:schemeClr val="lt2"/>
                </a:solidFill>
                <a:latin typeface="Cambria"/>
                <a:ea typeface="Cambria"/>
                <a:cs typeface="Cambria"/>
                <a:sym typeface="Cambria"/>
              </a:rPr>
              <a:t>Cleanest 🡪 Dirtiest</a:t>
            </a:r>
            <a:endParaRPr b="0" i="0" sz="3100" u="none">
              <a:solidFill>
                <a:schemeClr val="lt2"/>
              </a:solidFill>
              <a:latin typeface="Cambria"/>
              <a:ea typeface="Cambria"/>
              <a:cs typeface="Cambria"/>
              <a:sym typeface="Cambria"/>
            </a:endParaRPr>
          </a:p>
          <a:p>
            <a:pPr indent="-279400" lvl="1" marL="742950" marR="0" rtl="0" algn="l">
              <a:lnSpc>
                <a:spcPct val="100000"/>
              </a:lnSpc>
              <a:spcBef>
                <a:spcPts val="540"/>
              </a:spcBef>
              <a:spcAft>
                <a:spcPts val="0"/>
              </a:spcAft>
              <a:buClr>
                <a:schemeClr val="accent1"/>
              </a:buClr>
              <a:buSzPts val="2600"/>
              <a:buFont typeface="Noto Sans Symbols"/>
              <a:buChar char="⚪"/>
            </a:pPr>
            <a:r>
              <a:rPr b="0" i="0" lang="en" sz="2600" u="none" cap="none" strike="noStrike">
                <a:solidFill>
                  <a:schemeClr val="lt2"/>
                </a:solidFill>
                <a:latin typeface="Cambria"/>
                <a:ea typeface="Cambria"/>
                <a:cs typeface="Cambria"/>
                <a:sym typeface="Cambria"/>
              </a:rPr>
              <a:t>Least contaminated 🡪 Most contaminated</a:t>
            </a:r>
            <a:endParaRPr sz="1300"/>
          </a:p>
          <a:p>
            <a:pPr indent="-139700" lvl="0" marL="342900" marR="0" rtl="0" algn="l">
              <a:lnSpc>
                <a:spcPct val="100000"/>
              </a:lnSpc>
              <a:spcBef>
                <a:spcPts val="640"/>
              </a:spcBef>
              <a:spcAft>
                <a:spcPts val="0"/>
              </a:spcAft>
              <a:buClr>
                <a:schemeClr val="accent1"/>
              </a:buClr>
              <a:buSzPts val="3200"/>
              <a:buFont typeface="Noto Sans Symbols"/>
              <a:buNone/>
            </a:pPr>
            <a:r>
              <a:t/>
            </a:r>
            <a:endParaRPr b="0" i="0" sz="3100" u="none">
              <a:solidFill>
                <a:schemeClr val="lt2"/>
              </a:solidFill>
              <a:latin typeface="Cambria"/>
              <a:ea typeface="Cambria"/>
              <a:cs typeface="Cambria"/>
              <a:sym typeface="Cambria"/>
            </a:endParaRPr>
          </a:p>
          <a:p>
            <a:pPr indent="-336550" lvl="0" marL="342900" marR="0" rtl="0" algn="l">
              <a:lnSpc>
                <a:spcPct val="100000"/>
              </a:lnSpc>
              <a:spcBef>
                <a:spcPts val="640"/>
              </a:spcBef>
              <a:spcAft>
                <a:spcPts val="0"/>
              </a:spcAft>
              <a:buClr>
                <a:schemeClr val="accent1"/>
              </a:buClr>
              <a:buSzPts val="3100"/>
              <a:buFont typeface="Noto Sans Symbols"/>
              <a:buChar char="●"/>
            </a:pPr>
            <a:r>
              <a:rPr b="0" i="0" lang="en" sz="3100" u="none">
                <a:solidFill>
                  <a:schemeClr val="lt2"/>
                </a:solidFill>
                <a:latin typeface="Cambria"/>
                <a:ea typeface="Cambria"/>
                <a:cs typeface="Cambria"/>
                <a:sym typeface="Cambria"/>
              </a:rPr>
              <a:t>Most vulnerable 🡪 Least vulnerable</a:t>
            </a:r>
            <a:endParaRPr sz="1300"/>
          </a:p>
          <a:p>
            <a:pPr indent="-139700" lvl="0" marL="342900" marR="0" rtl="0" algn="l">
              <a:lnSpc>
                <a:spcPct val="100000"/>
              </a:lnSpc>
              <a:spcBef>
                <a:spcPts val="640"/>
              </a:spcBef>
              <a:spcAft>
                <a:spcPts val="0"/>
              </a:spcAft>
              <a:buClr>
                <a:schemeClr val="accent1"/>
              </a:buClr>
              <a:buSzPts val="3200"/>
              <a:buFont typeface="Noto Sans Symbols"/>
              <a:buNone/>
            </a:pPr>
            <a:r>
              <a:t/>
            </a:r>
            <a:endParaRPr b="0" i="0" sz="3100" u="none">
              <a:solidFill>
                <a:schemeClr val="lt2"/>
              </a:solidFill>
              <a:latin typeface="Cambria"/>
              <a:ea typeface="Cambria"/>
              <a:cs typeface="Cambria"/>
              <a:sym typeface="Cambria"/>
            </a:endParaRPr>
          </a:p>
          <a:p>
            <a:pPr indent="-342900" lvl="0" marL="342900" marR="0" rtl="0" algn="l">
              <a:lnSpc>
                <a:spcPct val="100000"/>
              </a:lnSpc>
              <a:spcBef>
                <a:spcPts val="640"/>
              </a:spcBef>
              <a:spcAft>
                <a:spcPts val="0"/>
              </a:spcAft>
              <a:buClr>
                <a:schemeClr val="lt2"/>
              </a:buClr>
              <a:buSzPts val="3200"/>
              <a:buFont typeface="Cambria"/>
              <a:buNone/>
            </a:pPr>
            <a:r>
              <a:rPr b="0" i="0" lang="en" sz="3100" u="none">
                <a:solidFill>
                  <a:schemeClr val="lt2"/>
                </a:solidFill>
                <a:latin typeface="Cambria"/>
                <a:ea typeface="Cambria"/>
                <a:cs typeface="Cambria"/>
                <a:sym typeface="Cambria"/>
              </a:rPr>
              <a:t>		</a:t>
            </a:r>
            <a:endParaRPr sz="1300"/>
          </a:p>
        </p:txBody>
      </p:sp>
      <p:pic>
        <p:nvPicPr>
          <p:cNvPr descr="Mother cat makes baby wash hands" id="666" name="Google Shape;666;p101"/>
          <p:cNvPicPr preferRelativeResize="0"/>
          <p:nvPr/>
        </p:nvPicPr>
        <p:blipFill rotWithShape="1">
          <a:blip r:embed="rId3">
            <a:alphaModFix/>
          </a:blip>
          <a:srcRect b="0" l="0" r="0" t="0"/>
          <a:stretch/>
        </p:blipFill>
        <p:spPr>
          <a:xfrm>
            <a:off x="381000" y="1200150"/>
            <a:ext cx="2808684" cy="3543300"/>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2"/>
          <p:cNvSpPr txBox="1"/>
          <p:nvPr/>
        </p:nvSpPr>
        <p:spPr>
          <a:xfrm>
            <a:off x="269875" y="228600"/>
            <a:ext cx="8874125" cy="62865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Common Disinfectants</a:t>
            </a:r>
            <a:endParaRPr/>
          </a:p>
        </p:txBody>
      </p:sp>
      <p:sp>
        <p:nvSpPr>
          <p:cNvPr id="672" name="Google Shape;672;p102"/>
          <p:cNvSpPr txBox="1"/>
          <p:nvPr/>
        </p:nvSpPr>
        <p:spPr>
          <a:xfrm>
            <a:off x="306387" y="1028700"/>
            <a:ext cx="8837612" cy="3328988"/>
          </a:xfrm>
          <a:prstGeom prst="rect">
            <a:avLst/>
          </a:prstGeom>
          <a:noFill/>
          <a:ln>
            <a:noFill/>
          </a:ln>
        </p:spPr>
        <p:txBody>
          <a:bodyPr anchorCtr="0" anchor="t" bIns="46025" lIns="92075" spcFirstLastPara="1" rIns="92075" wrap="square" tIns="46025">
            <a:noAutofit/>
          </a:bodyPr>
          <a:lstStyle/>
          <a:p>
            <a:pPr indent="-152400" lvl="0" marL="111125" marR="0" rtl="0" algn="l">
              <a:lnSpc>
                <a:spcPct val="9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Quaternary ammonium compounds</a:t>
            </a:r>
            <a:endParaRPr sz="1000"/>
          </a:p>
          <a:p>
            <a:pPr indent="-133350" lvl="1" marL="341312" marR="0" rtl="0" algn="l">
              <a:lnSpc>
                <a:spcPct val="90000"/>
              </a:lnSpc>
              <a:spcBef>
                <a:spcPts val="50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Roccal, Parvo-sol, Maxxon, A33, many others</a:t>
            </a:r>
            <a:endParaRPr sz="1000"/>
          </a:p>
          <a:p>
            <a:pPr indent="-152400" lvl="0" marL="111125" marR="0" rtl="0" algn="l">
              <a:lnSpc>
                <a:spcPct val="9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Sodium hypochlorite - Household bleach (5%)</a:t>
            </a:r>
            <a:endParaRPr sz="1000"/>
          </a:p>
          <a:p>
            <a:pPr indent="-152400" lvl="0" marL="111125" marR="0" rtl="0" algn="l">
              <a:lnSpc>
                <a:spcPct val="9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Potassium peroxymonosulfate - Trifectant</a:t>
            </a:r>
            <a:endParaRPr sz="1000"/>
          </a:p>
          <a:p>
            <a:pPr indent="-152400" lvl="0" marL="111125" marR="0" rtl="0" algn="l">
              <a:lnSpc>
                <a:spcPct val="10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Calcium hypochlorite - Wysiwash</a:t>
            </a:r>
            <a:endParaRPr sz="1000"/>
          </a:p>
          <a:p>
            <a:pPr indent="-152400" lvl="0" marL="111125" marR="0" rtl="0" algn="l">
              <a:lnSpc>
                <a:spcPct val="10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Sodium dichloroisocyanurate -                                        Bruclean</a:t>
            </a:r>
            <a:endParaRPr sz="1000"/>
          </a:p>
          <a:p>
            <a:pPr indent="-152400" lvl="0" marL="111125" marR="0" rtl="0" algn="l">
              <a:lnSpc>
                <a:spcPct val="10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Accelerated hydrogen peroxide -                                       AccelTB</a:t>
            </a:r>
            <a:endParaRPr sz="1000"/>
          </a:p>
          <a:p>
            <a:pPr indent="-152400" lvl="0" marL="111125" marR="0" rtl="0" algn="l">
              <a:lnSpc>
                <a:spcPct val="9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Chlorhexidine - Nolvasan</a:t>
            </a:r>
            <a:endParaRPr sz="1000"/>
          </a:p>
          <a:p>
            <a:pPr indent="-152400" lvl="0" marL="111125" marR="0" rtl="0" algn="l">
              <a:lnSpc>
                <a:spcPct val="90000"/>
              </a:lnSpc>
              <a:spcBef>
                <a:spcPts val="56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Ethanol - Alcohol hand sanitizer</a:t>
            </a:r>
            <a:endParaRPr sz="1000"/>
          </a:p>
          <a:p>
            <a:pPr indent="0" lvl="0" marL="0" marR="0" rtl="0" algn="l">
              <a:lnSpc>
                <a:spcPct val="100000"/>
              </a:lnSpc>
              <a:spcBef>
                <a:spcPts val="0"/>
              </a:spcBef>
              <a:spcAft>
                <a:spcPts val="0"/>
              </a:spcAft>
              <a:buNone/>
            </a:pPr>
            <a:r>
              <a:t/>
            </a:r>
            <a:endParaRPr b="0" i="0" sz="2400" u="none">
              <a:solidFill>
                <a:schemeClr val="lt2"/>
              </a:solidFill>
              <a:latin typeface="Cambria"/>
              <a:ea typeface="Cambria"/>
              <a:cs typeface="Cambria"/>
              <a:sym typeface="Cambria"/>
            </a:endParaRPr>
          </a:p>
        </p:txBody>
      </p:sp>
      <p:pic>
        <p:nvPicPr>
          <p:cNvPr descr="Decon%20soldiers" id="673" name="Google Shape;673;p102"/>
          <p:cNvPicPr preferRelativeResize="0"/>
          <p:nvPr/>
        </p:nvPicPr>
        <p:blipFill rotWithShape="1">
          <a:blip r:embed="rId3">
            <a:alphaModFix/>
          </a:blip>
          <a:srcRect b="0" l="0" r="0" t="0"/>
          <a:stretch/>
        </p:blipFill>
        <p:spPr>
          <a:xfrm>
            <a:off x="6911325" y="2838275"/>
            <a:ext cx="1900238" cy="1770459"/>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03"/>
          <p:cNvSpPr txBox="1"/>
          <p:nvPr/>
        </p:nvSpPr>
        <p:spPr>
          <a:xfrm>
            <a:off x="269875" y="228600"/>
            <a:ext cx="8874125" cy="62865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Common Disinfectants</a:t>
            </a:r>
            <a:endParaRPr/>
          </a:p>
        </p:txBody>
      </p:sp>
      <p:sp>
        <p:nvSpPr>
          <p:cNvPr id="679" name="Google Shape;679;p103"/>
          <p:cNvSpPr txBox="1"/>
          <p:nvPr/>
        </p:nvSpPr>
        <p:spPr>
          <a:xfrm>
            <a:off x="306387" y="1028700"/>
            <a:ext cx="8837612" cy="3328988"/>
          </a:xfrm>
          <a:prstGeom prst="rect">
            <a:avLst/>
          </a:prstGeom>
          <a:noFill/>
          <a:ln>
            <a:noFill/>
          </a:ln>
        </p:spPr>
        <p:txBody>
          <a:bodyPr anchorCtr="0" anchor="t" bIns="46025" lIns="92075" spcFirstLastPara="1" rIns="92075" wrap="square" tIns="46025">
            <a:noAutofit/>
          </a:bodyPr>
          <a:lstStyle/>
          <a:p>
            <a:pPr indent="-133350" lvl="0" marL="111125" marR="0" rtl="0" algn="l">
              <a:lnSpc>
                <a:spcPct val="90000"/>
              </a:lnSpc>
              <a:spcBef>
                <a:spcPts val="0"/>
              </a:spcBef>
              <a:spcAft>
                <a:spcPts val="0"/>
              </a:spcAft>
              <a:buClr>
                <a:srgbClr val="C0C0C0"/>
              </a:buClr>
              <a:buSzPts val="2100"/>
              <a:buFont typeface="Times"/>
              <a:buChar char="•"/>
            </a:pPr>
            <a:r>
              <a:rPr b="0" i="0" lang="en" sz="2100" u="none">
                <a:solidFill>
                  <a:srgbClr val="C0C0C0"/>
                </a:solidFill>
                <a:latin typeface="Cambria"/>
                <a:ea typeface="Cambria"/>
                <a:cs typeface="Cambria"/>
                <a:sym typeface="Cambria"/>
              </a:rPr>
              <a:t>Quaternary ammonium compounds</a:t>
            </a:r>
            <a:endParaRPr sz="700"/>
          </a:p>
          <a:p>
            <a:pPr indent="-114300" lvl="1" marL="341312" marR="0" rtl="0" algn="l">
              <a:lnSpc>
                <a:spcPct val="90000"/>
              </a:lnSpc>
              <a:spcBef>
                <a:spcPts val="500"/>
              </a:spcBef>
              <a:spcAft>
                <a:spcPts val="0"/>
              </a:spcAft>
              <a:buClr>
                <a:srgbClr val="C0C0C0"/>
              </a:buClr>
              <a:buSzPts val="1800"/>
              <a:buFont typeface="Times"/>
              <a:buChar char="•"/>
            </a:pPr>
            <a:r>
              <a:rPr b="0" i="0" lang="en" sz="1800" u="none" cap="none" strike="noStrike">
                <a:solidFill>
                  <a:srgbClr val="C0C0C0"/>
                </a:solidFill>
                <a:latin typeface="Cambria"/>
                <a:ea typeface="Cambria"/>
                <a:cs typeface="Cambria"/>
                <a:sym typeface="Cambria"/>
              </a:rPr>
              <a:t>Roccal, Parvo-sol, Maxxon, A33, many others</a:t>
            </a:r>
            <a:endParaRPr sz="700"/>
          </a:p>
          <a:p>
            <a:pPr indent="-133350" lvl="0" marL="111125" marR="0" rtl="0" algn="l">
              <a:lnSpc>
                <a:spcPct val="90000"/>
              </a:lnSpc>
              <a:spcBef>
                <a:spcPts val="56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Sodium hypochlorite - Household bleach (5%)</a:t>
            </a:r>
            <a:endParaRPr sz="700"/>
          </a:p>
          <a:p>
            <a:pPr indent="-133350" lvl="0" marL="111125" marR="0" rtl="0" algn="l">
              <a:lnSpc>
                <a:spcPct val="90000"/>
              </a:lnSpc>
              <a:spcBef>
                <a:spcPts val="56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Potassium peroxymonosulfate - Trifectant</a:t>
            </a:r>
            <a:endParaRPr sz="700"/>
          </a:p>
          <a:p>
            <a:pPr indent="-133350" lvl="0" marL="111125" marR="0" rtl="0" algn="l">
              <a:lnSpc>
                <a:spcPct val="100000"/>
              </a:lnSpc>
              <a:spcBef>
                <a:spcPts val="56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Calcium hypochlorite - Wysiwash</a:t>
            </a:r>
            <a:endParaRPr sz="700"/>
          </a:p>
          <a:p>
            <a:pPr indent="-133350" lvl="0" marL="111125" marR="0" rtl="0" algn="l">
              <a:lnSpc>
                <a:spcPct val="100000"/>
              </a:lnSpc>
              <a:spcBef>
                <a:spcPts val="56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Sodium dichloroisocyanurate -    Bruclean</a:t>
            </a:r>
            <a:endParaRPr sz="700"/>
          </a:p>
          <a:p>
            <a:pPr indent="-133350" lvl="0" marL="111125" marR="0" rtl="0" algn="l">
              <a:lnSpc>
                <a:spcPct val="100000"/>
              </a:lnSpc>
              <a:spcBef>
                <a:spcPts val="56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Accelerated hydrogen peroxide -   AccelTB</a:t>
            </a:r>
            <a:endParaRPr sz="700"/>
          </a:p>
          <a:p>
            <a:pPr indent="-133350" lvl="0" marL="111125" marR="0" rtl="0" algn="l">
              <a:lnSpc>
                <a:spcPct val="90000"/>
              </a:lnSpc>
              <a:spcBef>
                <a:spcPts val="560"/>
              </a:spcBef>
              <a:spcAft>
                <a:spcPts val="0"/>
              </a:spcAft>
              <a:buClr>
                <a:srgbClr val="C0C0C0"/>
              </a:buClr>
              <a:buSzPts val="2100"/>
              <a:buFont typeface="Times"/>
              <a:buChar char="•"/>
            </a:pPr>
            <a:r>
              <a:rPr b="0" i="0" lang="en" sz="2100" u="none">
                <a:solidFill>
                  <a:srgbClr val="C0C0C0"/>
                </a:solidFill>
                <a:latin typeface="Cambria"/>
                <a:ea typeface="Cambria"/>
                <a:cs typeface="Cambria"/>
                <a:sym typeface="Cambria"/>
              </a:rPr>
              <a:t>Chlorhexidine - Nolvasan</a:t>
            </a:r>
            <a:endParaRPr sz="700"/>
          </a:p>
          <a:p>
            <a:pPr indent="-133350" lvl="0" marL="111125" marR="0" rtl="0" algn="l">
              <a:lnSpc>
                <a:spcPct val="90000"/>
              </a:lnSpc>
              <a:spcBef>
                <a:spcPts val="560"/>
              </a:spcBef>
              <a:spcAft>
                <a:spcPts val="0"/>
              </a:spcAft>
              <a:buClr>
                <a:srgbClr val="C0C0C0"/>
              </a:buClr>
              <a:buSzPts val="2100"/>
              <a:buFont typeface="Times"/>
              <a:buChar char="•"/>
            </a:pPr>
            <a:r>
              <a:rPr b="0" i="0" lang="en" sz="2100" u="none">
                <a:solidFill>
                  <a:srgbClr val="C0C0C0"/>
                </a:solidFill>
                <a:latin typeface="Cambria"/>
                <a:ea typeface="Cambria"/>
                <a:cs typeface="Cambria"/>
                <a:sym typeface="Cambria"/>
              </a:rPr>
              <a:t>Ethanol - Alcohol hand sanitizer</a:t>
            </a:r>
            <a:endParaRPr sz="700"/>
          </a:p>
          <a:p>
            <a:pPr indent="0" lvl="0" marL="0" marR="0" rtl="0" algn="l">
              <a:lnSpc>
                <a:spcPct val="100000"/>
              </a:lnSpc>
              <a:spcBef>
                <a:spcPts val="0"/>
              </a:spcBef>
              <a:spcAft>
                <a:spcPts val="0"/>
              </a:spcAft>
              <a:buNone/>
            </a:pPr>
            <a:r>
              <a:t/>
            </a:r>
            <a:endParaRPr b="0" i="0" sz="2100" u="none">
              <a:solidFill>
                <a:srgbClr val="C0C0C0"/>
              </a:solidFill>
              <a:latin typeface="Cambria"/>
              <a:ea typeface="Cambria"/>
              <a:cs typeface="Cambria"/>
              <a:sym typeface="Cambria"/>
            </a:endParaRPr>
          </a:p>
        </p:txBody>
      </p:sp>
      <p:pic>
        <p:nvPicPr>
          <p:cNvPr descr="Decon%20soldiers" id="680" name="Google Shape;680;p103"/>
          <p:cNvPicPr preferRelativeResize="0"/>
          <p:nvPr/>
        </p:nvPicPr>
        <p:blipFill rotWithShape="1">
          <a:blip r:embed="rId3">
            <a:alphaModFix/>
          </a:blip>
          <a:srcRect b="0" l="0" r="0" t="0"/>
          <a:stretch/>
        </p:blipFill>
        <p:spPr>
          <a:xfrm>
            <a:off x="5867400" y="2686050"/>
            <a:ext cx="1900238" cy="1770459"/>
          </a:xfrm>
          <a:prstGeom prst="rect">
            <a:avLst/>
          </a:prstGeom>
          <a:noFill/>
          <a:ln cap="flat" cmpd="sng" w="38100">
            <a:solidFill>
              <a:srgbClr val="FF8800"/>
            </a:solidFill>
            <a:prstDash val="solid"/>
            <a:miter lim="800000"/>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4"/>
          <p:cNvSpPr txBox="1"/>
          <p:nvPr/>
        </p:nvSpPr>
        <p:spPr>
          <a:xfrm>
            <a:off x="269875" y="228600"/>
            <a:ext cx="8874125" cy="928688"/>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Newer Disinfectants</a:t>
            </a:r>
            <a:endParaRPr/>
          </a:p>
        </p:txBody>
      </p:sp>
      <p:sp>
        <p:nvSpPr>
          <p:cNvPr id="686" name="Google Shape;686;p104"/>
          <p:cNvSpPr txBox="1"/>
          <p:nvPr/>
        </p:nvSpPr>
        <p:spPr>
          <a:xfrm>
            <a:off x="381000" y="1143000"/>
            <a:ext cx="6781800" cy="3328988"/>
          </a:xfrm>
          <a:prstGeom prst="rect">
            <a:avLst/>
          </a:prstGeom>
          <a:noFill/>
          <a:ln>
            <a:noFill/>
          </a:ln>
        </p:spPr>
        <p:txBody>
          <a:bodyPr anchorCtr="0" anchor="t" bIns="46025" lIns="92075" spcFirstLastPara="1" rIns="92075" wrap="square" tIns="46025">
            <a:noAutofit/>
          </a:bodyPr>
          <a:lstStyle/>
          <a:p>
            <a:pPr indent="-133350" lvl="0" marL="111125" marR="0" rtl="0" algn="l">
              <a:lnSpc>
                <a:spcPct val="100000"/>
              </a:lnSpc>
              <a:spcBef>
                <a:spcPts val="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Several recently introduced to the market – seem promising</a:t>
            </a:r>
            <a:endParaRPr sz="800"/>
          </a:p>
          <a:p>
            <a:pPr indent="-120650" lvl="0" marL="111125" marR="0" rtl="0" algn="l">
              <a:lnSpc>
                <a:spcPct val="100000"/>
              </a:lnSpc>
              <a:spcBef>
                <a:spcPts val="50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Calcium hypochlorite - e.g. Wysiwash® and Sodium dichloroisocyanurate - e.g. Bruclean®</a:t>
            </a:r>
            <a:endParaRPr sz="800"/>
          </a:p>
          <a:p>
            <a:pPr indent="-101600" lvl="1" marL="341312" marR="0" rtl="0" algn="l">
              <a:lnSpc>
                <a:spcPct val="100000"/>
              </a:lnSpc>
              <a:spcBef>
                <a:spcPts val="44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Dry tablets, special applicator system</a:t>
            </a:r>
            <a:endParaRPr sz="800"/>
          </a:p>
          <a:p>
            <a:pPr indent="-101600" lvl="1" marL="341312" marR="0" rtl="0" algn="l">
              <a:lnSpc>
                <a:spcPct val="100000"/>
              </a:lnSpc>
              <a:spcBef>
                <a:spcPts val="44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No detergent activity, inactivated by organic matter</a:t>
            </a:r>
            <a:endParaRPr sz="800"/>
          </a:p>
          <a:p>
            <a:pPr indent="-120650" lvl="0" marL="111125" marR="0" rtl="0" algn="l">
              <a:lnSpc>
                <a:spcPct val="100000"/>
              </a:lnSpc>
              <a:spcBef>
                <a:spcPts val="50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Accelerated hydrogen peroxide - e.g. AccelTB®</a:t>
            </a:r>
            <a:endParaRPr sz="800"/>
          </a:p>
          <a:p>
            <a:pPr indent="-101600" lvl="1" marL="341312" marR="0" rtl="0" algn="l">
              <a:lnSpc>
                <a:spcPct val="100000"/>
              </a:lnSpc>
              <a:spcBef>
                <a:spcPts val="44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Liquid form, more options for application</a:t>
            </a:r>
            <a:endParaRPr sz="800"/>
          </a:p>
          <a:p>
            <a:pPr indent="-101600" lvl="1" marL="341312" marR="0" rtl="0" algn="l">
              <a:lnSpc>
                <a:spcPct val="100000"/>
              </a:lnSpc>
              <a:spcBef>
                <a:spcPts val="44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Good detergent activity, short contact time</a:t>
            </a:r>
            <a:endParaRPr sz="800"/>
          </a:p>
          <a:p>
            <a:pPr indent="-101600" lvl="1" marL="341312" marR="0" rtl="0" algn="l">
              <a:lnSpc>
                <a:spcPct val="100000"/>
              </a:lnSpc>
              <a:spcBef>
                <a:spcPts val="440"/>
              </a:spcBef>
              <a:spcAft>
                <a:spcPts val="0"/>
              </a:spcAft>
              <a:buClr>
                <a:schemeClr val="lt2"/>
              </a:buClr>
              <a:buSzPts val="1600"/>
              <a:buFont typeface="Times"/>
              <a:buChar char="•"/>
            </a:pPr>
            <a:r>
              <a:rPr b="0" i="0" lang="en" sz="1600" u="none" cap="none" strike="noStrike">
                <a:solidFill>
                  <a:schemeClr val="lt2"/>
                </a:solidFill>
                <a:latin typeface="Cambria"/>
                <a:ea typeface="Cambria"/>
                <a:cs typeface="Cambria"/>
                <a:sym typeface="Cambria"/>
              </a:rPr>
              <a:t>Less inactivated by organic material</a:t>
            </a:r>
            <a:endParaRPr sz="800"/>
          </a:p>
          <a:p>
            <a:pPr indent="0" lvl="0" marL="0" marR="0" rtl="0" algn="l">
              <a:lnSpc>
                <a:spcPct val="100000"/>
              </a:lnSpc>
              <a:spcBef>
                <a:spcPts val="0"/>
              </a:spcBef>
              <a:spcAft>
                <a:spcPts val="0"/>
              </a:spcAft>
              <a:buNone/>
            </a:pPr>
            <a:r>
              <a:t/>
            </a:r>
            <a:endParaRPr b="0" i="0" sz="1600" u="none" cap="none" strike="noStrike">
              <a:solidFill>
                <a:schemeClr val="lt2"/>
              </a:solidFill>
              <a:latin typeface="Cambria"/>
              <a:ea typeface="Cambria"/>
              <a:cs typeface="Cambria"/>
              <a:sym typeface="Cambria"/>
            </a:endParaRPr>
          </a:p>
        </p:txBody>
      </p:sp>
      <p:pic>
        <p:nvPicPr>
          <p:cNvPr descr="bri16101588_bru_clean_tbc" id="687" name="Google Shape;687;p104"/>
          <p:cNvPicPr preferRelativeResize="0"/>
          <p:nvPr/>
        </p:nvPicPr>
        <p:blipFill rotWithShape="1">
          <a:blip r:embed="rId3">
            <a:alphaModFix/>
          </a:blip>
          <a:srcRect b="0" l="0" r="0" t="0"/>
          <a:stretch/>
        </p:blipFill>
        <p:spPr>
          <a:xfrm>
            <a:off x="7162800" y="171450"/>
            <a:ext cx="1247775" cy="1485900"/>
          </a:xfrm>
          <a:prstGeom prst="rect">
            <a:avLst/>
          </a:prstGeom>
          <a:noFill/>
          <a:ln>
            <a:noFill/>
          </a:ln>
        </p:spPr>
      </p:pic>
      <p:pic>
        <p:nvPicPr>
          <p:cNvPr descr="Accel-TB" id="688" name="Google Shape;688;p104"/>
          <p:cNvPicPr preferRelativeResize="0"/>
          <p:nvPr/>
        </p:nvPicPr>
        <p:blipFill rotWithShape="1">
          <a:blip r:embed="rId4">
            <a:alphaModFix/>
          </a:blip>
          <a:srcRect b="0" l="0" r="0" t="0"/>
          <a:stretch/>
        </p:blipFill>
        <p:spPr>
          <a:xfrm>
            <a:off x="7239000" y="1771650"/>
            <a:ext cx="1101328" cy="1771650"/>
          </a:xfrm>
          <a:prstGeom prst="rect">
            <a:avLst/>
          </a:prstGeom>
          <a:noFill/>
          <a:ln>
            <a:noFill/>
          </a:ln>
        </p:spPr>
      </p:pic>
      <p:pic>
        <p:nvPicPr>
          <p:cNvPr descr="WYSIWASH-Sanitizer-and-9-Pack" id="689" name="Google Shape;689;p104"/>
          <p:cNvPicPr preferRelativeResize="0"/>
          <p:nvPr/>
        </p:nvPicPr>
        <p:blipFill rotWithShape="1">
          <a:blip r:embed="rId5">
            <a:alphaModFix/>
          </a:blip>
          <a:srcRect b="0" l="0" r="0" t="0"/>
          <a:stretch/>
        </p:blipFill>
        <p:spPr>
          <a:xfrm>
            <a:off x="6096000" y="3543300"/>
            <a:ext cx="1657350" cy="11644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spay%20neuter" id="156" name="Google Shape;156;p33"/>
          <p:cNvPicPr preferRelativeResize="0"/>
          <p:nvPr/>
        </p:nvPicPr>
        <p:blipFill rotWithShape="1">
          <a:blip r:embed="rId3">
            <a:alphaModFix/>
          </a:blip>
          <a:srcRect b="0" l="0" r="0" t="0"/>
          <a:stretch/>
        </p:blipFill>
        <p:spPr>
          <a:xfrm>
            <a:off x="2590800" y="171450"/>
            <a:ext cx="3028950" cy="481488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5"/>
          <p:cNvSpPr txBox="1"/>
          <p:nvPr/>
        </p:nvSpPr>
        <p:spPr>
          <a:xfrm>
            <a:off x="269875" y="228600"/>
            <a:ext cx="8874125" cy="928688"/>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4200"/>
              <a:buFont typeface="Cambria"/>
              <a:buNone/>
            </a:pPr>
            <a:r>
              <a:rPr b="0" i="0" lang="en" sz="4200" u="none">
                <a:solidFill>
                  <a:srgbClr val="FF8800"/>
                </a:solidFill>
                <a:latin typeface="Cambria"/>
                <a:ea typeface="Cambria"/>
                <a:cs typeface="Cambria"/>
                <a:sym typeface="Cambria"/>
              </a:rPr>
              <a:t>A few words on bleach</a:t>
            </a:r>
            <a:endParaRPr/>
          </a:p>
        </p:txBody>
      </p:sp>
      <p:pic>
        <p:nvPicPr>
          <p:cNvPr descr="ANd9GcSO51r7PprtOhQCZ42Bdjsuk-nB6fc9CKDi8lje2y1z0Brzuv8O" id="695" name="Google Shape;695;p105"/>
          <p:cNvPicPr preferRelativeResize="0"/>
          <p:nvPr/>
        </p:nvPicPr>
        <p:blipFill rotWithShape="1">
          <a:blip r:embed="rId3">
            <a:alphaModFix/>
          </a:blip>
          <a:srcRect b="0" l="0" r="0" t="0"/>
          <a:stretch/>
        </p:blipFill>
        <p:spPr>
          <a:xfrm>
            <a:off x="6400800" y="3371850"/>
            <a:ext cx="1714500" cy="1385888"/>
          </a:xfrm>
          <a:prstGeom prst="rect">
            <a:avLst/>
          </a:prstGeom>
          <a:noFill/>
          <a:ln>
            <a:noFill/>
          </a:ln>
        </p:spPr>
      </p:pic>
      <p:pic>
        <p:nvPicPr>
          <p:cNvPr descr="ANd9GcQQ-FZb9Ony5zWNhseSEQ2FLvN4nzhJHqEc7HGst0mz_ECwtiKt0w" id="696" name="Google Shape;696;p105"/>
          <p:cNvPicPr preferRelativeResize="0"/>
          <p:nvPr/>
        </p:nvPicPr>
        <p:blipFill rotWithShape="1">
          <a:blip r:embed="rId4">
            <a:alphaModFix/>
          </a:blip>
          <a:srcRect b="0" l="17066" r="0" t="0"/>
          <a:stretch/>
        </p:blipFill>
        <p:spPr>
          <a:xfrm>
            <a:off x="6705600" y="742950"/>
            <a:ext cx="2085975" cy="1885950"/>
          </a:xfrm>
          <a:prstGeom prst="rect">
            <a:avLst/>
          </a:prstGeom>
          <a:noFill/>
          <a:ln>
            <a:noFill/>
          </a:ln>
        </p:spPr>
      </p:pic>
      <p:pic>
        <p:nvPicPr>
          <p:cNvPr descr="Bright Green Check Mark Clip Art" id="697" name="Google Shape;697;p105"/>
          <p:cNvPicPr preferRelativeResize="0"/>
          <p:nvPr/>
        </p:nvPicPr>
        <p:blipFill rotWithShape="1">
          <a:blip r:embed="rId5">
            <a:alphaModFix/>
          </a:blip>
          <a:srcRect b="0" l="0" r="0" t="0"/>
          <a:stretch/>
        </p:blipFill>
        <p:spPr>
          <a:xfrm>
            <a:off x="7924800" y="571500"/>
            <a:ext cx="614363" cy="707231"/>
          </a:xfrm>
          <a:prstGeom prst="rect">
            <a:avLst/>
          </a:prstGeom>
          <a:noFill/>
          <a:ln>
            <a:noFill/>
          </a:ln>
        </p:spPr>
      </p:pic>
      <p:pic>
        <p:nvPicPr>
          <p:cNvPr descr="525px-X_mark" id="698" name="Google Shape;698;p105"/>
          <p:cNvPicPr preferRelativeResize="0"/>
          <p:nvPr/>
        </p:nvPicPr>
        <p:blipFill rotWithShape="1">
          <a:blip r:embed="rId6">
            <a:alphaModFix/>
          </a:blip>
          <a:srcRect b="0" l="0" r="0" t="0"/>
          <a:stretch/>
        </p:blipFill>
        <p:spPr>
          <a:xfrm>
            <a:off x="8147050" y="2814638"/>
            <a:ext cx="576263" cy="660796"/>
          </a:xfrm>
          <a:prstGeom prst="rect">
            <a:avLst/>
          </a:prstGeom>
          <a:noFill/>
          <a:ln>
            <a:noFill/>
          </a:ln>
        </p:spPr>
      </p:pic>
      <p:sp>
        <p:nvSpPr>
          <p:cNvPr id="699" name="Google Shape;699;p105"/>
          <p:cNvSpPr txBox="1"/>
          <p:nvPr/>
        </p:nvSpPr>
        <p:spPr>
          <a:xfrm>
            <a:off x="457200" y="1143000"/>
            <a:ext cx="6477000" cy="3328988"/>
          </a:xfrm>
          <a:prstGeom prst="rect">
            <a:avLst/>
          </a:prstGeom>
          <a:noFill/>
          <a:ln>
            <a:noFill/>
          </a:ln>
        </p:spPr>
        <p:txBody>
          <a:bodyPr anchorCtr="0" anchor="t" bIns="46025" lIns="92075" spcFirstLastPara="1" rIns="92075" wrap="square" tIns="46025">
            <a:noAutofit/>
          </a:bodyPr>
          <a:lstStyle/>
          <a:p>
            <a:pPr indent="-120650" lvl="0" marL="111125" marR="0" rtl="0" algn="l">
              <a:lnSpc>
                <a:spcPct val="100000"/>
              </a:lnSpc>
              <a:spcBef>
                <a:spcPts val="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Bleach is an excellent disinfectant –              but it is frequently misused</a:t>
            </a:r>
            <a:endParaRPr sz="600"/>
          </a:p>
          <a:p>
            <a:pPr indent="-95250" lvl="1" marL="341312" marR="0" rtl="0" algn="l">
              <a:lnSpc>
                <a:spcPct val="100000"/>
              </a:lnSpc>
              <a:spcBef>
                <a:spcPts val="460"/>
              </a:spcBef>
              <a:spcAft>
                <a:spcPts val="0"/>
              </a:spcAft>
              <a:buClr>
                <a:schemeClr val="lt2"/>
              </a:buClr>
              <a:buSzPts val="1500"/>
              <a:buFont typeface="Times"/>
              <a:buChar char="•"/>
            </a:pPr>
            <a:r>
              <a:rPr b="0" i="0" lang="en" sz="1500" u="none" cap="none" strike="noStrike">
                <a:solidFill>
                  <a:schemeClr val="lt2"/>
                </a:solidFill>
                <a:latin typeface="Cambria"/>
                <a:ea typeface="Cambria"/>
                <a:cs typeface="Cambria"/>
                <a:sym typeface="Cambria"/>
              </a:rPr>
              <a:t>At best – doesn’t work</a:t>
            </a:r>
            <a:endParaRPr sz="600"/>
          </a:p>
          <a:p>
            <a:pPr indent="-95250" lvl="1" marL="341312" marR="0" rtl="0" algn="l">
              <a:lnSpc>
                <a:spcPct val="100000"/>
              </a:lnSpc>
              <a:spcBef>
                <a:spcPts val="460"/>
              </a:spcBef>
              <a:spcAft>
                <a:spcPts val="0"/>
              </a:spcAft>
              <a:buClr>
                <a:schemeClr val="lt2"/>
              </a:buClr>
              <a:buSzPts val="1500"/>
              <a:buFont typeface="Times"/>
              <a:buChar char="•"/>
            </a:pPr>
            <a:r>
              <a:rPr b="0" i="0" lang="en" sz="1500" u="none" cap="none" strike="noStrike">
                <a:solidFill>
                  <a:schemeClr val="lt2"/>
                </a:solidFill>
                <a:latin typeface="Cambria"/>
                <a:ea typeface="Cambria"/>
                <a:cs typeface="Cambria"/>
                <a:sym typeface="Cambria"/>
              </a:rPr>
              <a:t>At worst – can hurt the cats, ruin your facility</a:t>
            </a:r>
            <a:endParaRPr sz="600"/>
          </a:p>
          <a:p>
            <a:pPr indent="-120650" lvl="0" marL="111125" marR="0" rtl="0" algn="l">
              <a:lnSpc>
                <a:spcPct val="100000"/>
              </a:lnSpc>
              <a:spcBef>
                <a:spcPts val="54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The ground rules:</a:t>
            </a:r>
            <a:endParaRPr sz="600"/>
          </a:p>
          <a:p>
            <a:pPr indent="-95250" lvl="1" marL="341312" marR="0" rtl="0" algn="l">
              <a:lnSpc>
                <a:spcPct val="100000"/>
              </a:lnSpc>
              <a:spcBef>
                <a:spcPts val="460"/>
              </a:spcBef>
              <a:spcAft>
                <a:spcPts val="0"/>
              </a:spcAft>
              <a:buClr>
                <a:schemeClr val="lt2"/>
              </a:buClr>
              <a:buSzPts val="1500"/>
              <a:buFont typeface="Times"/>
              <a:buChar char="•"/>
            </a:pPr>
            <a:r>
              <a:rPr b="0" i="0" lang="en" sz="1500" u="none" cap="none" strike="noStrike">
                <a:solidFill>
                  <a:schemeClr val="lt2"/>
                </a:solidFill>
                <a:latin typeface="Cambria"/>
                <a:ea typeface="Cambria"/>
                <a:cs typeface="Cambria"/>
                <a:sym typeface="Cambria"/>
              </a:rPr>
              <a:t>You can’t clean with bleach</a:t>
            </a:r>
            <a:endParaRPr sz="600"/>
          </a:p>
          <a:p>
            <a:pPr indent="-95250" lvl="1" marL="341312" marR="0" rtl="0" algn="l">
              <a:lnSpc>
                <a:spcPct val="100000"/>
              </a:lnSpc>
              <a:spcBef>
                <a:spcPts val="460"/>
              </a:spcBef>
              <a:spcAft>
                <a:spcPts val="0"/>
              </a:spcAft>
              <a:buClr>
                <a:schemeClr val="lt2"/>
              </a:buClr>
              <a:buSzPts val="1500"/>
              <a:buFont typeface="Times"/>
              <a:buChar char="•"/>
            </a:pPr>
            <a:r>
              <a:rPr b="0" i="0" lang="en" sz="1500" u="none" cap="none" strike="noStrike">
                <a:solidFill>
                  <a:schemeClr val="lt2"/>
                </a:solidFill>
                <a:latin typeface="Cambria"/>
                <a:ea typeface="Cambria"/>
                <a:cs typeface="Cambria"/>
                <a:sym typeface="Cambria"/>
              </a:rPr>
              <a:t>You must mix it appropriately and let it sit</a:t>
            </a:r>
            <a:endParaRPr sz="600"/>
          </a:p>
          <a:p>
            <a:pPr indent="-95250" lvl="1" marL="341312" marR="0" rtl="0" algn="l">
              <a:lnSpc>
                <a:spcPct val="100000"/>
              </a:lnSpc>
              <a:spcBef>
                <a:spcPts val="460"/>
              </a:spcBef>
              <a:spcAft>
                <a:spcPts val="0"/>
              </a:spcAft>
              <a:buClr>
                <a:schemeClr val="lt2"/>
              </a:buClr>
              <a:buSzPts val="1500"/>
              <a:buFont typeface="Times"/>
              <a:buChar char="•"/>
            </a:pPr>
            <a:r>
              <a:rPr b="0" i="0" lang="en" sz="1500" u="none" cap="none" strike="noStrike">
                <a:solidFill>
                  <a:schemeClr val="lt2"/>
                </a:solidFill>
                <a:latin typeface="Cambria"/>
                <a:ea typeface="Cambria"/>
                <a:cs typeface="Cambria"/>
                <a:sym typeface="Cambria"/>
              </a:rPr>
              <a:t>More isn’t better </a:t>
            </a:r>
            <a:endParaRPr sz="600"/>
          </a:p>
          <a:p>
            <a:pPr indent="-120650" lvl="0" marL="111125" marR="0" rtl="0" algn="l">
              <a:lnSpc>
                <a:spcPct val="100000"/>
              </a:lnSpc>
              <a:spcBef>
                <a:spcPts val="540"/>
              </a:spcBef>
              <a:spcAft>
                <a:spcPts val="0"/>
              </a:spcAft>
              <a:buClr>
                <a:schemeClr val="lt2"/>
              </a:buClr>
              <a:buSzPts val="1900"/>
              <a:buFont typeface="Times"/>
              <a:buChar char="•"/>
            </a:pPr>
            <a:r>
              <a:rPr b="0" i="0" lang="en" sz="1900" u="none">
                <a:solidFill>
                  <a:schemeClr val="lt2"/>
                </a:solidFill>
                <a:latin typeface="Cambria"/>
                <a:ea typeface="Cambria"/>
                <a:cs typeface="Cambria"/>
                <a:sym typeface="Cambria"/>
              </a:rPr>
              <a:t>Mixing bleach</a:t>
            </a:r>
            <a:endParaRPr sz="600"/>
          </a:p>
          <a:p>
            <a:pPr indent="-95250" lvl="1" marL="341312" marR="0" rtl="0" algn="l">
              <a:lnSpc>
                <a:spcPct val="100000"/>
              </a:lnSpc>
              <a:spcBef>
                <a:spcPts val="460"/>
              </a:spcBef>
              <a:spcAft>
                <a:spcPts val="0"/>
              </a:spcAft>
              <a:buClr>
                <a:schemeClr val="lt2"/>
              </a:buClr>
              <a:buSzPts val="1500"/>
              <a:buFont typeface="Times"/>
              <a:buChar char="•"/>
            </a:pPr>
            <a:r>
              <a:rPr b="0" i="0" lang="en" sz="1500" u="none" cap="none" strike="noStrike">
                <a:solidFill>
                  <a:schemeClr val="lt2"/>
                </a:solidFill>
                <a:latin typeface="Cambria"/>
                <a:ea typeface="Cambria"/>
                <a:cs typeface="Cambria"/>
                <a:sym typeface="Cambria"/>
              </a:rPr>
              <a:t>Use a measuring cup!!!</a:t>
            </a:r>
            <a:endParaRPr sz="600"/>
          </a:p>
          <a:p>
            <a:pPr indent="-95250" lvl="1" marL="341312" marR="0" rtl="0" algn="l">
              <a:lnSpc>
                <a:spcPct val="100000"/>
              </a:lnSpc>
              <a:spcBef>
                <a:spcPts val="460"/>
              </a:spcBef>
              <a:spcAft>
                <a:spcPts val="0"/>
              </a:spcAft>
              <a:buClr>
                <a:schemeClr val="lt2"/>
              </a:buClr>
              <a:buSzPts val="1500"/>
              <a:buFont typeface="Times"/>
              <a:buChar char="•"/>
            </a:pPr>
            <a:r>
              <a:rPr b="0" i="0" lang="en" sz="1500" u="none" cap="none" strike="noStrike">
                <a:solidFill>
                  <a:schemeClr val="lt2"/>
                </a:solidFill>
                <a:latin typeface="Cambria"/>
                <a:ea typeface="Cambria"/>
                <a:cs typeface="Cambria"/>
                <a:sym typeface="Cambria"/>
              </a:rPr>
              <a:t>Mix fresh daily, keep covered, discard if soiled</a:t>
            </a:r>
            <a:endParaRPr sz="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6"/>
          <p:cNvSpPr txBox="1"/>
          <p:nvPr/>
        </p:nvSpPr>
        <p:spPr>
          <a:xfrm>
            <a:off x="269875" y="285750"/>
            <a:ext cx="8874125" cy="928688"/>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4200"/>
              <a:buFont typeface="Cambria"/>
              <a:buNone/>
            </a:pPr>
            <a:r>
              <a:rPr b="0" i="0" lang="en" sz="4200" u="none">
                <a:solidFill>
                  <a:srgbClr val="FF8800"/>
                </a:solidFill>
                <a:latin typeface="Cambria"/>
                <a:ea typeface="Cambria"/>
                <a:cs typeface="Cambria"/>
                <a:sym typeface="Cambria"/>
              </a:rPr>
              <a:t>A few words on bleach</a:t>
            </a:r>
            <a:endParaRPr/>
          </a:p>
        </p:txBody>
      </p:sp>
      <p:sp>
        <p:nvSpPr>
          <p:cNvPr id="705" name="Google Shape;705;p106"/>
          <p:cNvSpPr txBox="1"/>
          <p:nvPr/>
        </p:nvSpPr>
        <p:spPr>
          <a:xfrm>
            <a:off x="457200" y="1314450"/>
            <a:ext cx="8153400" cy="3328988"/>
          </a:xfrm>
          <a:prstGeom prst="rect">
            <a:avLst/>
          </a:prstGeom>
          <a:noFill/>
          <a:ln>
            <a:noFill/>
          </a:ln>
        </p:spPr>
        <p:txBody>
          <a:bodyPr anchorCtr="0" anchor="t" bIns="46025" lIns="92075" spcFirstLastPara="1" rIns="92075" wrap="square" tIns="46025">
            <a:noAutofit/>
          </a:bodyPr>
          <a:lstStyle/>
          <a:p>
            <a:pPr indent="-152400" lvl="0" marL="111125" marR="0" rtl="0" algn="l">
              <a:lnSpc>
                <a:spcPct val="10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Regular use = 1:32 dilution</a:t>
            </a:r>
            <a:endParaRPr sz="800"/>
          </a:p>
          <a:p>
            <a:pPr indent="-133350" lvl="1" marL="341312" marR="0" rtl="0" algn="l">
              <a:lnSpc>
                <a:spcPct val="100000"/>
              </a:lnSpc>
              <a:spcBef>
                <a:spcPts val="54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½ cup regular household bleach per gallon of water</a:t>
            </a:r>
            <a:endParaRPr sz="800"/>
          </a:p>
          <a:p>
            <a:pPr indent="-133350" lvl="1" marL="341312" marR="0" rtl="0" algn="l">
              <a:lnSpc>
                <a:spcPct val="100000"/>
              </a:lnSpc>
              <a:spcBef>
                <a:spcPts val="54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Will work for non-enveloped viruses</a:t>
            </a:r>
            <a:endParaRPr sz="800"/>
          </a:p>
          <a:p>
            <a:pPr indent="0" lvl="0" marL="111125" marR="0" rtl="0" algn="l">
              <a:lnSpc>
                <a:spcPct val="100000"/>
              </a:lnSpc>
              <a:spcBef>
                <a:spcPts val="540"/>
              </a:spcBef>
              <a:spcAft>
                <a:spcPts val="0"/>
              </a:spcAft>
              <a:buClr>
                <a:schemeClr val="dk1"/>
              </a:buClr>
              <a:buSzPts val="2700"/>
              <a:buFont typeface="Times"/>
              <a:buNone/>
            </a:pPr>
            <a:r>
              <a:t/>
            </a:r>
            <a:endParaRPr b="0" i="0" sz="2100" u="none">
              <a:solidFill>
                <a:schemeClr val="lt2"/>
              </a:solidFill>
              <a:latin typeface="Cambria"/>
              <a:ea typeface="Cambria"/>
              <a:cs typeface="Cambria"/>
              <a:sym typeface="Cambria"/>
            </a:endParaRPr>
          </a:p>
          <a:p>
            <a:pPr indent="-152400" lvl="0" marL="111125" marR="0" rtl="0" algn="l">
              <a:lnSpc>
                <a:spcPct val="100000"/>
              </a:lnSpc>
              <a:spcBef>
                <a:spcPts val="60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Ringworm or “deep cleaning” use = 1:10 dilution</a:t>
            </a:r>
            <a:endParaRPr sz="800"/>
          </a:p>
          <a:p>
            <a:pPr indent="-133350" lvl="1" marL="341312" marR="0" rtl="0" algn="l">
              <a:lnSpc>
                <a:spcPct val="100000"/>
              </a:lnSpc>
              <a:spcBef>
                <a:spcPts val="54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Not for regular use</a:t>
            </a:r>
            <a:endParaRPr sz="800"/>
          </a:p>
          <a:p>
            <a:pPr indent="-133350" lvl="1" marL="341312" marR="0" rtl="0" algn="l">
              <a:lnSpc>
                <a:spcPct val="100000"/>
              </a:lnSpc>
              <a:spcBef>
                <a:spcPts val="54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Irritating to the respiratory tract, corrosive</a:t>
            </a:r>
            <a:endParaRPr sz="800"/>
          </a:p>
          <a:p>
            <a:pPr indent="-133350" lvl="1" marL="341312" marR="0" rtl="0" algn="l">
              <a:lnSpc>
                <a:spcPct val="100000"/>
              </a:lnSpc>
              <a:spcBef>
                <a:spcPts val="540"/>
              </a:spcBef>
              <a:spcAft>
                <a:spcPts val="0"/>
              </a:spcAft>
              <a:buClr>
                <a:schemeClr val="lt2"/>
              </a:buClr>
              <a:buSzPts val="2100"/>
              <a:buFont typeface="Times"/>
              <a:buChar char="•"/>
            </a:pPr>
            <a:r>
              <a:rPr b="0" i="0" lang="en" sz="2100" u="none" cap="none" strike="noStrike">
                <a:solidFill>
                  <a:schemeClr val="lt2"/>
                </a:solidFill>
                <a:latin typeface="Cambria"/>
                <a:ea typeface="Cambria"/>
                <a:cs typeface="Cambria"/>
                <a:sym typeface="Cambria"/>
              </a:rPr>
              <a:t>Must remove animals and have good ventilation</a:t>
            </a:r>
            <a:endParaRPr sz="800"/>
          </a:p>
          <a:p>
            <a:pPr indent="0" lvl="0" marL="0" marR="0" rtl="0" algn="l">
              <a:lnSpc>
                <a:spcPct val="100000"/>
              </a:lnSpc>
              <a:spcBef>
                <a:spcPts val="0"/>
              </a:spcBef>
              <a:spcAft>
                <a:spcPts val="0"/>
              </a:spcAft>
              <a:buNone/>
            </a:pPr>
            <a:r>
              <a:t/>
            </a:r>
            <a:endParaRPr b="0" i="0" sz="2100" u="none" cap="none" strike="noStrike">
              <a:solidFill>
                <a:schemeClr val="lt2"/>
              </a:solidFill>
              <a:latin typeface="Cambria"/>
              <a:ea typeface="Cambria"/>
              <a:cs typeface="Cambria"/>
              <a:sym typeface="Cambri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7"/>
          <p:cNvSpPr txBox="1"/>
          <p:nvPr/>
        </p:nvSpPr>
        <p:spPr>
          <a:xfrm>
            <a:off x="269875" y="285750"/>
            <a:ext cx="8874125" cy="928688"/>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4400"/>
              <a:buFont typeface="Cambria"/>
              <a:buNone/>
            </a:pPr>
            <a:r>
              <a:rPr b="0" i="0" lang="en" sz="4400" u="none">
                <a:solidFill>
                  <a:srgbClr val="FF8800"/>
                </a:solidFill>
                <a:latin typeface="Cambria"/>
                <a:ea typeface="Cambria"/>
                <a:cs typeface="Cambria"/>
                <a:sym typeface="Cambria"/>
              </a:rPr>
              <a:t>Phenols</a:t>
            </a:r>
            <a:endParaRPr/>
          </a:p>
        </p:txBody>
      </p:sp>
      <p:sp>
        <p:nvSpPr>
          <p:cNvPr id="711" name="Google Shape;711;p107"/>
          <p:cNvSpPr txBox="1"/>
          <p:nvPr/>
        </p:nvSpPr>
        <p:spPr>
          <a:xfrm>
            <a:off x="1066800" y="1314450"/>
            <a:ext cx="7620000" cy="3328988"/>
          </a:xfrm>
          <a:prstGeom prst="rect">
            <a:avLst/>
          </a:prstGeom>
          <a:noFill/>
          <a:ln>
            <a:noFill/>
          </a:ln>
        </p:spPr>
        <p:txBody>
          <a:bodyPr anchorCtr="0" anchor="t" bIns="46025" lIns="92075" spcFirstLastPara="1" rIns="92075" wrap="square" tIns="46025">
            <a:noAutofit/>
          </a:bodyPr>
          <a:lstStyle/>
          <a:p>
            <a:pPr indent="-152400" lvl="0" marL="111125" marR="0" rtl="0" algn="l">
              <a:lnSpc>
                <a:spcPct val="10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Excellent disinfectant properties - will kill lots of pathogens of concern… but can also kill cats ☹</a:t>
            </a:r>
            <a:endParaRPr/>
          </a:p>
        </p:txBody>
      </p:sp>
      <p:pic>
        <p:nvPicPr>
          <p:cNvPr descr="rec78626" id="712" name="Google Shape;712;p107"/>
          <p:cNvPicPr preferRelativeResize="0"/>
          <p:nvPr/>
        </p:nvPicPr>
        <p:blipFill rotWithShape="1">
          <a:blip r:embed="rId3">
            <a:alphaModFix/>
          </a:blip>
          <a:srcRect b="0" l="0" r="0" t="0"/>
          <a:stretch/>
        </p:blipFill>
        <p:spPr>
          <a:xfrm>
            <a:off x="2895600" y="2171700"/>
            <a:ext cx="2514600" cy="2514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nvSpPr>
        <p:spPr>
          <a:xfrm>
            <a:off x="269875" y="285750"/>
            <a:ext cx="8874125" cy="928688"/>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FF8800"/>
              </a:buClr>
              <a:buSzPts val="4400"/>
              <a:buFont typeface="Cambria"/>
              <a:buNone/>
            </a:pPr>
            <a:r>
              <a:rPr b="0" i="0" lang="en" sz="4400" u="none">
                <a:solidFill>
                  <a:srgbClr val="FF8800"/>
                </a:solidFill>
                <a:latin typeface="Cambria"/>
                <a:ea typeface="Cambria"/>
                <a:cs typeface="Cambria"/>
                <a:sym typeface="Cambria"/>
              </a:rPr>
              <a:t>Phenols</a:t>
            </a:r>
            <a:endParaRPr/>
          </a:p>
        </p:txBody>
      </p:sp>
      <p:sp>
        <p:nvSpPr>
          <p:cNvPr id="718" name="Google Shape;718;p108"/>
          <p:cNvSpPr txBox="1"/>
          <p:nvPr/>
        </p:nvSpPr>
        <p:spPr>
          <a:xfrm>
            <a:off x="1066800" y="1314450"/>
            <a:ext cx="7620000" cy="3328988"/>
          </a:xfrm>
          <a:prstGeom prst="rect">
            <a:avLst/>
          </a:prstGeom>
          <a:noFill/>
          <a:ln>
            <a:noFill/>
          </a:ln>
        </p:spPr>
        <p:txBody>
          <a:bodyPr anchorCtr="0" anchor="t" bIns="46025" lIns="92075" spcFirstLastPara="1" rIns="92075" wrap="square" tIns="46025">
            <a:noAutofit/>
          </a:bodyPr>
          <a:lstStyle/>
          <a:p>
            <a:pPr indent="-152400" lvl="0" marL="111125" marR="0" rtl="0" algn="l">
              <a:lnSpc>
                <a:spcPct val="10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Excellent disinfectant properties - will kill lots of pathogens of concern… but can also kill cats ☹</a:t>
            </a:r>
            <a:endParaRPr/>
          </a:p>
        </p:txBody>
      </p:sp>
      <p:pic>
        <p:nvPicPr>
          <p:cNvPr descr="rec78626" id="719" name="Google Shape;719;p108"/>
          <p:cNvPicPr preferRelativeResize="0"/>
          <p:nvPr/>
        </p:nvPicPr>
        <p:blipFill rotWithShape="1">
          <a:blip r:embed="rId3">
            <a:alphaModFix/>
          </a:blip>
          <a:srcRect b="0" l="0" r="0" t="0"/>
          <a:stretch/>
        </p:blipFill>
        <p:spPr>
          <a:xfrm>
            <a:off x="2895600" y="2171700"/>
            <a:ext cx="2514600" cy="2514600"/>
          </a:xfrm>
          <a:prstGeom prst="rect">
            <a:avLst/>
          </a:prstGeom>
          <a:noFill/>
          <a:ln>
            <a:noFill/>
          </a:ln>
        </p:spPr>
      </p:pic>
      <p:sp>
        <p:nvSpPr>
          <p:cNvPr id="720" name="Google Shape;720;p108"/>
          <p:cNvSpPr/>
          <p:nvPr/>
        </p:nvSpPr>
        <p:spPr>
          <a:xfrm>
            <a:off x="3276600" y="2457450"/>
            <a:ext cx="2590800" cy="2000250"/>
          </a:xfrm>
          <a:prstGeom prst="ellipse">
            <a:avLst/>
          </a:prstGeom>
          <a:noFill/>
          <a:ln cap="flat" cmpd="sng" w="2540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cxnSp>
        <p:nvCxnSpPr>
          <p:cNvPr id="721" name="Google Shape;721;p108"/>
          <p:cNvCxnSpPr/>
          <p:nvPr/>
        </p:nvCxnSpPr>
        <p:spPr>
          <a:xfrm>
            <a:off x="3810000" y="2743200"/>
            <a:ext cx="1524000" cy="1485900"/>
          </a:xfrm>
          <a:prstGeom prst="straightConnector1">
            <a:avLst/>
          </a:prstGeom>
          <a:noFill/>
          <a:ln cap="flat" cmpd="sng" w="254000">
            <a:solidFill>
              <a:srgbClr val="CC0000"/>
            </a:solidFill>
            <a:prstDash val="solid"/>
            <a:miter lim="800000"/>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9"/>
          <p:cNvSpPr txBox="1"/>
          <p:nvPr/>
        </p:nvSpPr>
        <p:spPr>
          <a:xfrm>
            <a:off x="533400" y="342900"/>
            <a:ext cx="63246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WASH YOUR HANDS!!!</a:t>
            </a:r>
            <a:endParaRPr/>
          </a:p>
        </p:txBody>
      </p:sp>
      <p:sp>
        <p:nvSpPr>
          <p:cNvPr id="727" name="Google Shape;727;p109"/>
          <p:cNvSpPr txBox="1"/>
          <p:nvPr/>
        </p:nvSpPr>
        <p:spPr>
          <a:xfrm>
            <a:off x="304800" y="1543050"/>
            <a:ext cx="8229600" cy="3394472"/>
          </a:xfrm>
          <a:prstGeom prst="rect">
            <a:avLst/>
          </a:prstGeom>
          <a:noFill/>
          <a:ln>
            <a:noFill/>
          </a:ln>
        </p:spPr>
        <p:txBody>
          <a:bodyPr anchorCtr="0" anchor="t" bIns="45700" lIns="91425" spcFirstLastPara="1" rIns="91425" wrap="square" tIns="45700">
            <a:noAutofit/>
          </a:bodyPr>
          <a:lstStyle/>
          <a:p>
            <a:pPr indent="-190500" lvl="0" marL="111125" marR="0" rtl="0" algn="l">
              <a:lnSpc>
                <a:spcPct val="100000"/>
              </a:lnSpc>
              <a:spcBef>
                <a:spcPts val="0"/>
              </a:spcBef>
              <a:spcAft>
                <a:spcPts val="0"/>
              </a:spcAft>
              <a:buClr>
                <a:schemeClr val="dk2"/>
              </a:buClr>
              <a:buSzPts val="3000"/>
              <a:buFont typeface="Times"/>
              <a:buChar char="•"/>
            </a:pPr>
            <a:r>
              <a:rPr b="0" i="0" lang="en" sz="3000" u="none">
                <a:solidFill>
                  <a:schemeClr val="lt2"/>
                </a:solidFill>
                <a:latin typeface="Cambria"/>
                <a:ea typeface="Cambria"/>
                <a:cs typeface="Cambria"/>
                <a:sym typeface="Cambria"/>
              </a:rPr>
              <a:t>The best practice!</a:t>
            </a:r>
            <a:endParaRPr/>
          </a:p>
          <a:p>
            <a:pPr indent="-190500" lvl="0" marL="111125" marR="0" rtl="0" algn="l">
              <a:lnSpc>
                <a:spcPct val="100000"/>
              </a:lnSpc>
              <a:spcBef>
                <a:spcPts val="600"/>
              </a:spcBef>
              <a:spcAft>
                <a:spcPts val="0"/>
              </a:spcAft>
              <a:buClr>
                <a:schemeClr val="dk2"/>
              </a:buClr>
              <a:buSzPts val="3000"/>
              <a:buFont typeface="Times"/>
              <a:buChar char="•"/>
            </a:pPr>
            <a:r>
              <a:rPr b="0" i="0" lang="en" sz="3000" u="none">
                <a:solidFill>
                  <a:schemeClr val="lt2"/>
                </a:solidFill>
                <a:latin typeface="Cambria"/>
                <a:ea typeface="Cambria"/>
                <a:cs typeface="Cambria"/>
                <a:sym typeface="Cambria"/>
              </a:rPr>
              <a:t>Nobody likes a fomite ☺</a:t>
            </a:r>
            <a:endParaRPr/>
          </a:p>
          <a:p>
            <a:pPr indent="-190500" lvl="0" marL="111125" marR="0" rtl="0" algn="l">
              <a:lnSpc>
                <a:spcPct val="100000"/>
              </a:lnSpc>
              <a:spcBef>
                <a:spcPts val="600"/>
              </a:spcBef>
              <a:spcAft>
                <a:spcPts val="0"/>
              </a:spcAft>
              <a:buClr>
                <a:schemeClr val="dk2"/>
              </a:buClr>
              <a:buSzPts val="3000"/>
              <a:buFont typeface="Times"/>
              <a:buChar char="•"/>
            </a:pPr>
            <a:r>
              <a:rPr b="0" i="0" lang="en" sz="3000" u="none">
                <a:solidFill>
                  <a:schemeClr val="lt2"/>
                </a:solidFill>
                <a:latin typeface="Cambria"/>
                <a:ea typeface="Cambria"/>
                <a:cs typeface="Cambria"/>
                <a:sym typeface="Cambria"/>
              </a:rPr>
              <a:t>Ideally, sinks in every room</a:t>
            </a:r>
            <a:endParaRPr/>
          </a:p>
          <a:p>
            <a:pPr indent="-190500" lvl="0" marL="111125" marR="0" rtl="0" algn="l">
              <a:lnSpc>
                <a:spcPct val="100000"/>
              </a:lnSpc>
              <a:spcBef>
                <a:spcPts val="600"/>
              </a:spcBef>
              <a:spcAft>
                <a:spcPts val="0"/>
              </a:spcAft>
              <a:buClr>
                <a:schemeClr val="dk2"/>
              </a:buClr>
              <a:buSzPts val="3000"/>
              <a:buFont typeface="Times"/>
              <a:buChar char="•"/>
            </a:pPr>
            <a:r>
              <a:rPr b="0" i="0" lang="en" sz="3000" u="none">
                <a:solidFill>
                  <a:schemeClr val="lt2"/>
                </a:solidFill>
                <a:latin typeface="Cambria"/>
                <a:ea typeface="Cambria"/>
                <a:cs typeface="Cambria"/>
                <a:sym typeface="Cambria"/>
              </a:rPr>
              <a:t>Good old-fashioned soap and water</a:t>
            </a:r>
            <a:endParaRPr/>
          </a:p>
          <a:p>
            <a:pPr indent="-190500" lvl="0" marL="111125" marR="0" rtl="0" algn="l">
              <a:lnSpc>
                <a:spcPct val="100000"/>
              </a:lnSpc>
              <a:spcBef>
                <a:spcPts val="600"/>
              </a:spcBef>
              <a:spcAft>
                <a:spcPts val="0"/>
              </a:spcAft>
              <a:buClr>
                <a:schemeClr val="dk2"/>
              </a:buClr>
              <a:buSzPts val="3000"/>
              <a:buFont typeface="Times"/>
              <a:buChar char="•"/>
            </a:pPr>
            <a:r>
              <a:rPr b="0" i="0" lang="en" sz="3000" u="none">
                <a:solidFill>
                  <a:schemeClr val="lt2"/>
                </a:solidFill>
                <a:latin typeface="Cambria"/>
                <a:ea typeface="Cambria"/>
                <a:cs typeface="Cambria"/>
                <a:sym typeface="Cambria"/>
              </a:rPr>
              <a:t>30 seconds contact time</a:t>
            </a:r>
            <a:endParaRPr/>
          </a:p>
          <a:p>
            <a:pPr indent="-190500" lvl="1" marL="341312" marR="0" rtl="0" algn="l">
              <a:lnSpc>
                <a:spcPct val="100000"/>
              </a:lnSpc>
              <a:spcBef>
                <a:spcPts val="600"/>
              </a:spcBef>
              <a:spcAft>
                <a:spcPts val="0"/>
              </a:spcAft>
              <a:buClr>
                <a:schemeClr val="dk2"/>
              </a:buClr>
              <a:buSzPts val="3000"/>
              <a:buFont typeface="Times"/>
              <a:buChar char="•"/>
            </a:pPr>
            <a:r>
              <a:rPr b="0" i="0" lang="en" sz="3000" u="none" cap="none" strike="noStrike">
                <a:solidFill>
                  <a:schemeClr val="lt2"/>
                </a:solidFill>
                <a:latin typeface="Cambria"/>
                <a:ea typeface="Cambria"/>
                <a:cs typeface="Cambria"/>
                <a:sym typeface="Cambria"/>
              </a:rPr>
              <a:t>Sing the alphabet song twice!</a:t>
            </a:r>
            <a:endParaRPr/>
          </a:p>
          <a:p>
            <a:pPr indent="-115886" lvl="1" marL="341312" marR="0" rtl="0" algn="l">
              <a:lnSpc>
                <a:spcPct val="100000"/>
              </a:lnSpc>
              <a:spcBef>
                <a:spcPts val="600"/>
              </a:spcBef>
              <a:spcAft>
                <a:spcPts val="0"/>
              </a:spcAft>
              <a:buClr>
                <a:schemeClr val="dk1"/>
              </a:buClr>
              <a:buSzPts val="3000"/>
              <a:buFont typeface="Arial"/>
              <a:buNone/>
            </a:pPr>
            <a:r>
              <a:t/>
            </a:r>
            <a:endParaRPr b="0" i="0" sz="3000" u="none" cap="none" strike="noStrike">
              <a:solidFill>
                <a:schemeClr val="lt2"/>
              </a:solidFill>
              <a:latin typeface="Cambria"/>
              <a:ea typeface="Cambria"/>
              <a:cs typeface="Cambria"/>
              <a:sym typeface="Cambria"/>
            </a:endParaRPr>
          </a:p>
          <a:p>
            <a:pPr indent="-111125" lvl="0" marL="111125" marR="0" rtl="0" algn="l">
              <a:lnSpc>
                <a:spcPct val="100000"/>
              </a:lnSpc>
              <a:spcBef>
                <a:spcPts val="600"/>
              </a:spcBef>
              <a:spcAft>
                <a:spcPts val="0"/>
              </a:spcAft>
              <a:buClr>
                <a:schemeClr val="hlink"/>
              </a:buClr>
              <a:buSzPts val="3000"/>
              <a:buFont typeface="Cambria"/>
              <a:buNone/>
            </a:pPr>
            <a:r>
              <a:rPr b="0" i="0" lang="en" sz="3000" u="none">
                <a:solidFill>
                  <a:schemeClr val="hlink"/>
                </a:solidFill>
                <a:latin typeface="Cambria"/>
                <a:ea typeface="Cambria"/>
                <a:cs typeface="Cambria"/>
                <a:sym typeface="Cambria"/>
              </a:rPr>
              <a:t>			</a:t>
            </a:r>
            <a:r>
              <a:rPr b="0" i="0" lang="en" sz="3000" u="none">
                <a:solidFill>
                  <a:srgbClr val="FF8800"/>
                </a:solidFill>
                <a:latin typeface="Cambria"/>
                <a:ea typeface="Cambria"/>
                <a:cs typeface="Cambria"/>
                <a:sym typeface="Cambria"/>
              </a:rPr>
              <a:t>Scrub those germs away!</a:t>
            </a:r>
            <a:endParaRPr/>
          </a:p>
        </p:txBody>
      </p:sp>
      <p:pic>
        <p:nvPicPr>
          <p:cNvPr descr="en00320_" id="728" name="Google Shape;728;p109"/>
          <p:cNvPicPr preferRelativeResize="0"/>
          <p:nvPr/>
        </p:nvPicPr>
        <p:blipFill rotWithShape="1">
          <a:blip r:embed="rId3">
            <a:alphaModFix/>
          </a:blip>
          <a:srcRect b="0" l="0" r="0" t="0"/>
          <a:stretch/>
        </p:blipFill>
        <p:spPr>
          <a:xfrm>
            <a:off x="6400800" y="3943350"/>
            <a:ext cx="342900" cy="342900"/>
          </a:xfrm>
          <a:prstGeom prst="rect">
            <a:avLst/>
          </a:prstGeom>
          <a:noFill/>
          <a:ln>
            <a:noFill/>
          </a:ln>
        </p:spPr>
      </p:pic>
      <p:pic>
        <p:nvPicPr>
          <p:cNvPr descr="en00320_" id="729" name="Google Shape;729;p109"/>
          <p:cNvPicPr preferRelativeResize="0"/>
          <p:nvPr/>
        </p:nvPicPr>
        <p:blipFill rotWithShape="1">
          <a:blip r:embed="rId3">
            <a:alphaModFix/>
          </a:blip>
          <a:srcRect b="0" l="0" r="0" t="0"/>
          <a:stretch/>
        </p:blipFill>
        <p:spPr>
          <a:xfrm>
            <a:off x="6781800" y="3543300"/>
            <a:ext cx="342900" cy="342900"/>
          </a:xfrm>
          <a:prstGeom prst="rect">
            <a:avLst/>
          </a:prstGeom>
          <a:noFill/>
          <a:ln>
            <a:noFill/>
          </a:ln>
        </p:spPr>
      </p:pic>
      <p:pic>
        <p:nvPicPr>
          <p:cNvPr descr="en00320_" id="730" name="Google Shape;730;p109"/>
          <p:cNvPicPr preferRelativeResize="0"/>
          <p:nvPr/>
        </p:nvPicPr>
        <p:blipFill rotWithShape="1">
          <a:blip r:embed="rId3">
            <a:alphaModFix/>
          </a:blip>
          <a:srcRect b="0" l="0" r="0" t="0"/>
          <a:stretch/>
        </p:blipFill>
        <p:spPr>
          <a:xfrm>
            <a:off x="5867400" y="3657600"/>
            <a:ext cx="342900" cy="342900"/>
          </a:xfrm>
          <a:prstGeom prst="rect">
            <a:avLst/>
          </a:prstGeom>
          <a:noFill/>
          <a:ln>
            <a:noFill/>
          </a:ln>
        </p:spPr>
      </p:pic>
      <p:pic>
        <p:nvPicPr>
          <p:cNvPr descr="MCj03831340000[1]" id="731" name="Google Shape;731;p109"/>
          <p:cNvPicPr preferRelativeResize="0"/>
          <p:nvPr/>
        </p:nvPicPr>
        <p:blipFill rotWithShape="1">
          <a:blip r:embed="rId4">
            <a:alphaModFix/>
          </a:blip>
          <a:srcRect b="0" l="0" r="0" t="0"/>
          <a:stretch/>
        </p:blipFill>
        <p:spPr>
          <a:xfrm>
            <a:off x="6324600" y="1143000"/>
            <a:ext cx="1758553" cy="18859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0"/>
          <p:cNvSpPr txBox="1"/>
          <p:nvPr/>
        </p:nvSpPr>
        <p:spPr>
          <a:xfrm>
            <a:off x="304800" y="285750"/>
            <a:ext cx="76200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4400"/>
              <a:buFont typeface="Cambria"/>
              <a:buNone/>
            </a:pPr>
            <a:r>
              <a:rPr b="1" i="0" lang="en" sz="4400" u="none">
                <a:solidFill>
                  <a:srgbClr val="FF8800"/>
                </a:solidFill>
                <a:latin typeface="Cambria"/>
                <a:ea typeface="Cambria"/>
                <a:cs typeface="Cambria"/>
                <a:sym typeface="Cambria"/>
              </a:rPr>
              <a:t>What about hand sanitizers?</a:t>
            </a:r>
            <a:endParaRPr/>
          </a:p>
        </p:txBody>
      </p:sp>
      <p:sp>
        <p:nvSpPr>
          <p:cNvPr id="737" name="Google Shape;737;p110"/>
          <p:cNvSpPr txBox="1"/>
          <p:nvPr/>
        </p:nvSpPr>
        <p:spPr>
          <a:xfrm>
            <a:off x="304800" y="1314450"/>
            <a:ext cx="8229600" cy="339447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8" name="Google Shape;738;p110"/>
          <p:cNvSpPr txBox="1"/>
          <p:nvPr/>
        </p:nvSpPr>
        <p:spPr>
          <a:xfrm>
            <a:off x="533400" y="1200150"/>
            <a:ext cx="8077200" cy="3086100"/>
          </a:xfrm>
          <a:prstGeom prst="rect">
            <a:avLst/>
          </a:prstGeom>
          <a:noFill/>
          <a:ln>
            <a:noFill/>
          </a:ln>
        </p:spPr>
        <p:txBody>
          <a:bodyPr anchorCtr="0" anchor="t" bIns="45700" lIns="91425" spcFirstLastPara="1" rIns="91425" wrap="square" tIns="45700">
            <a:noAutofit/>
          </a:bodyPr>
          <a:lstStyle/>
          <a:p>
            <a:pPr indent="-298450" lvl="0" marL="342900" marR="0" rtl="0" algn="l">
              <a:lnSpc>
                <a:spcPct val="100000"/>
              </a:lnSpc>
              <a:spcBef>
                <a:spcPts val="0"/>
              </a:spcBef>
              <a:spcAft>
                <a:spcPts val="0"/>
              </a:spcAft>
              <a:buClr>
                <a:schemeClr val="lt2"/>
              </a:buClr>
              <a:buSzPts val="2500"/>
              <a:buFont typeface="Cambria"/>
              <a:buChar char="•"/>
            </a:pPr>
            <a:r>
              <a:rPr b="0" i="0" lang="en" sz="2500" u="none">
                <a:solidFill>
                  <a:schemeClr val="lt2"/>
                </a:solidFill>
                <a:latin typeface="Cambria"/>
                <a:ea typeface="Cambria"/>
                <a:cs typeface="Cambria"/>
                <a:sym typeface="Cambria"/>
              </a:rPr>
              <a:t>Not a substitute for hand washing</a:t>
            </a:r>
            <a:endParaRPr sz="700"/>
          </a:p>
          <a:p>
            <a:pPr indent="-241300" lvl="1" marL="742950" marR="0" rtl="0" algn="l">
              <a:lnSpc>
                <a:spcPct val="100000"/>
              </a:lnSpc>
              <a:spcBef>
                <a:spcPts val="560"/>
              </a:spcBef>
              <a:spcAft>
                <a:spcPts val="0"/>
              </a:spcAft>
              <a:buClr>
                <a:schemeClr val="lt2"/>
              </a:buClr>
              <a:buSzPts val="2100"/>
              <a:buFont typeface="Cambria"/>
              <a:buChar char="•"/>
            </a:pPr>
            <a:r>
              <a:rPr b="0" i="0" lang="en" sz="2100" u="none" cap="none" strike="noStrike">
                <a:solidFill>
                  <a:schemeClr val="lt2"/>
                </a:solidFill>
                <a:latin typeface="Cambria"/>
                <a:ea typeface="Cambria"/>
                <a:cs typeface="Cambria"/>
                <a:sym typeface="Cambria"/>
              </a:rPr>
              <a:t>Limited efficacy against non-enveloped viruses</a:t>
            </a:r>
            <a:endParaRPr sz="700"/>
          </a:p>
          <a:p>
            <a:pPr indent="-298450" lvl="0" marL="342900" marR="0" rtl="0" algn="l">
              <a:lnSpc>
                <a:spcPct val="100000"/>
              </a:lnSpc>
              <a:spcBef>
                <a:spcPts val="640"/>
              </a:spcBef>
              <a:spcAft>
                <a:spcPts val="0"/>
              </a:spcAft>
              <a:buClr>
                <a:schemeClr val="lt2"/>
              </a:buClr>
              <a:buSzPts val="2500"/>
              <a:buFont typeface="Cambria"/>
              <a:buChar char="•"/>
            </a:pPr>
            <a:r>
              <a:rPr b="0" i="0" lang="en" sz="2500" u="none">
                <a:solidFill>
                  <a:schemeClr val="lt2"/>
                </a:solidFill>
                <a:latin typeface="Cambria"/>
                <a:ea typeface="Cambria"/>
                <a:cs typeface="Cambria"/>
                <a:sym typeface="Cambria"/>
              </a:rPr>
              <a:t>Certain areas, animals only</a:t>
            </a:r>
            <a:endParaRPr sz="700"/>
          </a:p>
          <a:p>
            <a:pPr indent="-298450" lvl="0" marL="342900" marR="0" rtl="0" algn="l">
              <a:lnSpc>
                <a:spcPct val="100000"/>
              </a:lnSpc>
              <a:spcBef>
                <a:spcPts val="640"/>
              </a:spcBef>
              <a:spcAft>
                <a:spcPts val="0"/>
              </a:spcAft>
              <a:buClr>
                <a:schemeClr val="lt2"/>
              </a:buClr>
              <a:buSzPts val="2500"/>
              <a:buFont typeface="Cambria"/>
              <a:buChar char="•"/>
            </a:pPr>
            <a:r>
              <a:rPr b="0" i="0" lang="en" sz="2500" u="none">
                <a:solidFill>
                  <a:schemeClr val="lt2"/>
                </a:solidFill>
                <a:latin typeface="Cambria"/>
                <a:ea typeface="Cambria"/>
                <a:cs typeface="Cambria"/>
                <a:sym typeface="Cambria"/>
              </a:rPr>
              <a:t>Need to be used correctly</a:t>
            </a:r>
            <a:endParaRPr sz="700"/>
          </a:p>
          <a:p>
            <a:pPr indent="0" lvl="0" marL="0" marR="0" rtl="0" algn="l">
              <a:lnSpc>
                <a:spcPct val="100000"/>
              </a:lnSpc>
              <a:spcBef>
                <a:spcPts val="0"/>
              </a:spcBef>
              <a:spcAft>
                <a:spcPts val="0"/>
              </a:spcAft>
              <a:buNone/>
            </a:pPr>
            <a:r>
              <a:t/>
            </a:r>
            <a:endParaRPr b="0" i="0" sz="2500" u="none">
              <a:solidFill>
                <a:schemeClr val="lt2"/>
              </a:solidFill>
              <a:latin typeface="Cambria"/>
              <a:ea typeface="Cambria"/>
              <a:cs typeface="Cambria"/>
              <a:sym typeface="Cambria"/>
            </a:endParaRPr>
          </a:p>
        </p:txBody>
      </p:sp>
      <p:pic>
        <p:nvPicPr>
          <p:cNvPr descr="sanitizer" id="739" name="Google Shape;739;p110"/>
          <p:cNvPicPr preferRelativeResize="0"/>
          <p:nvPr/>
        </p:nvPicPr>
        <p:blipFill rotWithShape="1">
          <a:blip r:embed="rId3">
            <a:alphaModFix/>
          </a:blip>
          <a:srcRect b="0" l="0" r="0" t="0"/>
          <a:stretch/>
        </p:blipFill>
        <p:spPr>
          <a:xfrm>
            <a:off x="6934200" y="2171700"/>
            <a:ext cx="1321594" cy="2114550"/>
          </a:xfrm>
          <a:prstGeom prst="rect">
            <a:avLst/>
          </a:prstGeom>
          <a:noFill/>
          <a:ln>
            <a:noFill/>
          </a:ln>
        </p:spPr>
      </p:pic>
      <p:sp>
        <p:nvSpPr>
          <p:cNvPr id="740" name="Google Shape;740;p110"/>
          <p:cNvSpPr txBox="1"/>
          <p:nvPr/>
        </p:nvSpPr>
        <p:spPr>
          <a:xfrm>
            <a:off x="990600" y="2857500"/>
            <a:ext cx="6477000" cy="3086100"/>
          </a:xfrm>
          <a:prstGeom prst="rect">
            <a:avLst/>
          </a:prstGeom>
          <a:noFill/>
          <a:ln>
            <a:noFill/>
          </a:ln>
        </p:spPr>
        <p:txBody>
          <a:bodyPr anchorCtr="0" anchor="t" bIns="45700" lIns="91425" spcFirstLastPara="1" rIns="91425" wrap="square" tIns="45700">
            <a:noAutofit/>
          </a:bodyPr>
          <a:lstStyle/>
          <a:p>
            <a:pPr indent="-298450" lvl="0" marL="342900" marR="0" rtl="0" algn="l">
              <a:lnSpc>
                <a:spcPct val="100000"/>
              </a:lnSpc>
              <a:spcBef>
                <a:spcPts val="0"/>
              </a:spcBef>
              <a:spcAft>
                <a:spcPts val="0"/>
              </a:spcAft>
              <a:buClr>
                <a:schemeClr val="lt2"/>
              </a:buClr>
              <a:buSzPts val="2000"/>
              <a:buFont typeface="Cambria"/>
              <a:buChar char="•"/>
            </a:pPr>
            <a:r>
              <a:rPr b="0" i="0" lang="en" sz="2000" u="none">
                <a:solidFill>
                  <a:schemeClr val="lt2"/>
                </a:solidFill>
                <a:latin typeface="Cambria"/>
                <a:ea typeface="Cambria"/>
                <a:cs typeface="Cambria"/>
                <a:sym typeface="Cambria"/>
              </a:rPr>
              <a:t>Need products with high   alcohol concentrations</a:t>
            </a:r>
            <a:endParaRPr sz="700"/>
          </a:p>
          <a:p>
            <a:pPr indent="-298450" lvl="0" marL="342900" marR="0" rtl="0" algn="l">
              <a:lnSpc>
                <a:spcPct val="100000"/>
              </a:lnSpc>
              <a:spcBef>
                <a:spcPts val="540"/>
              </a:spcBef>
              <a:spcAft>
                <a:spcPts val="0"/>
              </a:spcAft>
              <a:buClr>
                <a:schemeClr val="lt2"/>
              </a:buClr>
              <a:buSzPts val="2000"/>
              <a:buFont typeface="Cambria"/>
              <a:buChar char="•"/>
            </a:pPr>
            <a:r>
              <a:rPr b="0" i="0" lang="en" sz="2000" u="none">
                <a:solidFill>
                  <a:schemeClr val="lt2"/>
                </a:solidFill>
                <a:latin typeface="Cambria"/>
                <a:ea typeface="Cambria"/>
                <a:cs typeface="Cambria"/>
                <a:sym typeface="Cambria"/>
              </a:rPr>
              <a:t>Ineffective in presence of organic debris (no dirty hands)</a:t>
            </a:r>
            <a:endParaRPr sz="700"/>
          </a:p>
          <a:p>
            <a:pPr indent="-298450" lvl="0" marL="342900" marR="0" rtl="0" algn="l">
              <a:lnSpc>
                <a:spcPct val="100000"/>
              </a:lnSpc>
              <a:spcBef>
                <a:spcPts val="540"/>
              </a:spcBef>
              <a:spcAft>
                <a:spcPts val="0"/>
              </a:spcAft>
              <a:buClr>
                <a:schemeClr val="lt2"/>
              </a:buClr>
              <a:buSzPts val="2000"/>
              <a:buFont typeface="Cambria"/>
              <a:buChar char="•"/>
            </a:pPr>
            <a:r>
              <a:rPr b="0" i="0" lang="en" sz="2000" u="none">
                <a:solidFill>
                  <a:schemeClr val="lt2"/>
                </a:solidFill>
                <a:latin typeface="Cambria"/>
                <a:ea typeface="Cambria"/>
                <a:cs typeface="Cambria"/>
                <a:sym typeface="Cambria"/>
              </a:rPr>
              <a:t>Require 20-30 seconds of contact time!</a:t>
            </a:r>
            <a:endParaRPr sz="7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1"/>
          <p:cNvSpPr txBox="1"/>
          <p:nvPr>
            <p:ph type="title"/>
          </p:nvPr>
        </p:nvSpPr>
        <p:spPr>
          <a:xfrm>
            <a:off x="381000" y="1714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800"/>
              <a:buFont typeface="Cambria"/>
              <a:buNone/>
            </a:pPr>
            <a:r>
              <a:rPr b="1" i="0" lang="en" sz="3800" u="none">
                <a:solidFill>
                  <a:srgbClr val="FF8800"/>
                </a:solidFill>
                <a:latin typeface="Cambria"/>
                <a:ea typeface="Cambria"/>
                <a:cs typeface="Cambria"/>
                <a:sym typeface="Cambria"/>
              </a:rPr>
              <a:t>What about the spay shot?</a:t>
            </a:r>
            <a:endParaRPr/>
          </a:p>
        </p:txBody>
      </p:sp>
      <p:sp>
        <p:nvSpPr>
          <p:cNvPr id="746" name="Google Shape;746;p111"/>
          <p:cNvSpPr txBox="1"/>
          <p:nvPr>
            <p:ph idx="1" type="body"/>
          </p:nvPr>
        </p:nvSpPr>
        <p:spPr>
          <a:xfrm>
            <a:off x="685800" y="1600200"/>
            <a:ext cx="7772400" cy="3257550"/>
          </a:xfrm>
          <a:prstGeom prst="rect">
            <a:avLst/>
          </a:prstGeom>
          <a:noFill/>
          <a:ln>
            <a:noFill/>
          </a:ln>
        </p:spPr>
        <p:txBody>
          <a:bodyPr anchorCtr="0" anchor="t" bIns="45700" lIns="91425" spcFirstLastPara="1" rIns="91425" wrap="square" tIns="45700">
            <a:noAutofit/>
          </a:bodyPr>
          <a:lstStyle/>
          <a:p>
            <a:pPr indent="-114300" lvl="0" marL="111125" rtl="0" algn="l">
              <a:lnSpc>
                <a:spcPct val="90000"/>
              </a:lnSpc>
              <a:spcBef>
                <a:spcPts val="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Currently no safe, tested, and approved method exists for sterilizing cats without surgery</a:t>
            </a:r>
            <a:endParaRPr sz="900"/>
          </a:p>
          <a:p>
            <a:pPr indent="-114300" lvl="0" marL="111125" rtl="0" algn="l">
              <a:lnSpc>
                <a:spcPct val="90000"/>
              </a:lnSpc>
              <a:spcBef>
                <a:spcPts val="48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But, it is on its way!</a:t>
            </a:r>
            <a:endParaRPr sz="1700"/>
          </a:p>
          <a:p>
            <a:pPr indent="-114300" lvl="0" marL="111125" rtl="0" algn="l">
              <a:lnSpc>
                <a:spcPct val="90000"/>
              </a:lnSpc>
              <a:spcBef>
                <a:spcPts val="48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Alliance for Contraception in Cats &amp; Dogs</a:t>
            </a:r>
            <a:endParaRPr sz="900"/>
          </a:p>
          <a:p>
            <a:pPr indent="-114300" lvl="0" marL="111125" rtl="0" algn="l">
              <a:lnSpc>
                <a:spcPct val="90000"/>
              </a:lnSpc>
              <a:spcBef>
                <a:spcPts val="48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Ideal product: </a:t>
            </a:r>
            <a:endParaRPr sz="900"/>
          </a:p>
          <a:p>
            <a:pPr indent="-95250" lvl="1" marL="341312" rtl="0" algn="l">
              <a:lnSpc>
                <a:spcPct val="90000"/>
              </a:lnSpc>
              <a:spcBef>
                <a:spcPts val="42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Induce permanent sterilization in a single dose</a:t>
            </a:r>
            <a:endParaRPr sz="900"/>
          </a:p>
          <a:p>
            <a:pPr indent="-95250" lvl="1" marL="341312" rtl="0" algn="l">
              <a:lnSpc>
                <a:spcPct val="90000"/>
              </a:lnSpc>
              <a:spcBef>
                <a:spcPts val="42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Provide beneficial non-reproductive effects</a:t>
            </a:r>
            <a:endParaRPr sz="900"/>
          </a:p>
          <a:p>
            <a:pPr indent="-95250" lvl="1" marL="341312" rtl="0" algn="l">
              <a:lnSpc>
                <a:spcPct val="90000"/>
              </a:lnSpc>
              <a:spcBef>
                <a:spcPts val="42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Effective in dogs and cats of both sexes and all ages</a:t>
            </a:r>
            <a:endParaRPr sz="900"/>
          </a:p>
          <a:p>
            <a:pPr indent="-95250" lvl="1" marL="341312" rtl="0" algn="l">
              <a:lnSpc>
                <a:spcPct val="90000"/>
              </a:lnSpc>
              <a:spcBef>
                <a:spcPts val="420"/>
              </a:spcBef>
              <a:spcAft>
                <a:spcPts val="0"/>
              </a:spcAft>
              <a:buClr>
                <a:schemeClr val="lt2"/>
              </a:buClr>
              <a:buSzPts val="1500"/>
              <a:buFont typeface="Times"/>
              <a:buChar char="•"/>
            </a:pPr>
            <a:r>
              <a:rPr b="0" i="0" lang="en" u="none">
                <a:solidFill>
                  <a:schemeClr val="lt2"/>
                </a:solidFill>
                <a:latin typeface="Cambria"/>
                <a:ea typeface="Cambria"/>
                <a:cs typeface="Cambria"/>
                <a:sym typeface="Cambria"/>
              </a:rPr>
              <a:t>Safe and easy to administer</a:t>
            </a:r>
            <a:endParaRPr sz="900"/>
          </a:p>
          <a:p>
            <a:pPr indent="-114300" lvl="0" marL="111125" rtl="0" algn="l">
              <a:lnSpc>
                <a:spcPct val="90000"/>
              </a:lnSpc>
              <a:spcBef>
                <a:spcPts val="480"/>
              </a:spcBef>
              <a:spcAft>
                <a:spcPts val="0"/>
              </a:spcAft>
              <a:buClr>
                <a:schemeClr val="lt2"/>
              </a:buClr>
              <a:buSzPts val="1800"/>
              <a:buFont typeface="Times"/>
              <a:buChar char="•"/>
            </a:pPr>
            <a:r>
              <a:rPr b="0" i="0" lang="en" sz="1800" u="none">
                <a:solidFill>
                  <a:schemeClr val="lt2"/>
                </a:solidFill>
                <a:latin typeface="Cambria"/>
                <a:ea typeface="Cambria"/>
                <a:cs typeface="Cambria"/>
                <a:sym typeface="Cambria"/>
              </a:rPr>
              <a:t>More likely?  A product that lasts for three years with a single injection</a:t>
            </a:r>
            <a:endParaRPr sz="900"/>
          </a:p>
        </p:txBody>
      </p:sp>
      <p:pic>
        <p:nvPicPr>
          <p:cNvPr id="747" name="Google Shape;747;p111"/>
          <p:cNvPicPr preferRelativeResize="0"/>
          <p:nvPr/>
        </p:nvPicPr>
        <p:blipFill rotWithShape="1">
          <a:blip r:embed="rId3">
            <a:alphaModFix/>
          </a:blip>
          <a:srcRect b="0" l="0" r="0" t="0"/>
          <a:stretch/>
        </p:blipFill>
        <p:spPr>
          <a:xfrm>
            <a:off x="-1587" y="857250"/>
            <a:ext cx="6859190" cy="68699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12"/>
          <p:cNvSpPr txBox="1"/>
          <p:nvPr>
            <p:ph type="title"/>
          </p:nvPr>
        </p:nvSpPr>
        <p:spPr>
          <a:xfrm>
            <a:off x="304800" y="1714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100"/>
              <a:buFont typeface="Cambria"/>
              <a:buNone/>
            </a:pPr>
            <a:r>
              <a:rPr b="1" i="0" lang="en" sz="3100" u="none">
                <a:solidFill>
                  <a:srgbClr val="FF8800"/>
                </a:solidFill>
                <a:latin typeface="Cambria"/>
                <a:ea typeface="Cambria"/>
                <a:cs typeface="Cambria"/>
                <a:sym typeface="Cambria"/>
              </a:rPr>
              <a:t>What about birth control of feral cats?</a:t>
            </a:r>
            <a:endParaRPr/>
          </a:p>
        </p:txBody>
      </p:sp>
      <p:sp>
        <p:nvSpPr>
          <p:cNvPr id="753" name="Google Shape;753;p112"/>
          <p:cNvSpPr txBox="1"/>
          <p:nvPr>
            <p:ph idx="1" type="body"/>
          </p:nvPr>
        </p:nvSpPr>
        <p:spPr>
          <a:xfrm>
            <a:off x="533400" y="971550"/>
            <a:ext cx="8229600" cy="3600450"/>
          </a:xfrm>
          <a:prstGeom prst="rect">
            <a:avLst/>
          </a:prstGeom>
          <a:noFill/>
          <a:ln>
            <a:noFill/>
          </a:ln>
        </p:spPr>
        <p:txBody>
          <a:bodyPr anchorCtr="0" anchor="t" bIns="45700" lIns="91425" spcFirstLastPara="1" rIns="91425" wrap="square" tIns="45700">
            <a:noAutofit/>
          </a:bodyPr>
          <a:lstStyle/>
          <a:p>
            <a:pPr indent="-165100" lvl="0" marL="111125" rtl="0" algn="l">
              <a:lnSpc>
                <a:spcPct val="100000"/>
              </a:lnSpc>
              <a:spcBef>
                <a:spcPts val="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I’ve heard about something called Feral Stat… </a:t>
            </a:r>
            <a:endParaRPr/>
          </a:p>
          <a:p>
            <a:pPr indent="-165100" lvl="0" marL="111125"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What it is: short-term oral contraception designed to be added to the feral cats’ food</a:t>
            </a:r>
            <a:endParaRPr/>
          </a:p>
          <a:p>
            <a:pPr indent="-165100" lvl="0" marL="111125" rtl="0" algn="l">
              <a:lnSpc>
                <a:spcPct val="100000"/>
              </a:lnSpc>
              <a:spcBef>
                <a:spcPts val="52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Sounds way easier than trapping and taking for surgery… why don’t we just use that?</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Problem #1: the active ingredient is megestrol acetate – can cause mammary gland tumors, diabetes</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Problem #2: who else is eating it beside the feral cats?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13"/>
          <p:cNvSpPr txBox="1"/>
          <p:nvPr>
            <p:ph type="title"/>
          </p:nvPr>
        </p:nvSpPr>
        <p:spPr>
          <a:xfrm>
            <a:off x="304800" y="17145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3100"/>
              <a:buFont typeface="Cambria"/>
              <a:buNone/>
            </a:pPr>
            <a:r>
              <a:rPr b="1" i="0" lang="en" sz="3100" u="none">
                <a:solidFill>
                  <a:srgbClr val="FF8800"/>
                </a:solidFill>
                <a:latin typeface="Cambria"/>
                <a:ea typeface="Cambria"/>
                <a:cs typeface="Cambria"/>
                <a:sym typeface="Cambria"/>
              </a:rPr>
              <a:t>What about birth control of feral cats?</a:t>
            </a:r>
            <a:endParaRPr/>
          </a:p>
        </p:txBody>
      </p:sp>
      <p:sp>
        <p:nvSpPr>
          <p:cNvPr id="759" name="Google Shape;759;p113"/>
          <p:cNvSpPr txBox="1"/>
          <p:nvPr>
            <p:ph idx="1" type="body"/>
          </p:nvPr>
        </p:nvSpPr>
        <p:spPr>
          <a:xfrm>
            <a:off x="533400" y="971550"/>
            <a:ext cx="8229600" cy="3600450"/>
          </a:xfrm>
          <a:prstGeom prst="rect">
            <a:avLst/>
          </a:prstGeom>
          <a:noFill/>
          <a:ln>
            <a:noFill/>
          </a:ln>
        </p:spPr>
        <p:txBody>
          <a:bodyPr anchorCtr="0" anchor="t" bIns="45700" lIns="91425" spcFirstLastPara="1" rIns="91425" wrap="square" tIns="45700">
            <a:noAutofit/>
          </a:bodyPr>
          <a:lstStyle/>
          <a:p>
            <a:pPr indent="-165100" lvl="0" marL="111125" rtl="0" algn="l">
              <a:lnSpc>
                <a:spcPct val="100000"/>
              </a:lnSpc>
              <a:spcBef>
                <a:spcPts val="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Sounds way easier than trapping and taking for surgery… why don’t we just use that?</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Problem #3: it needs to be mixed in the food once a week… so how do you know a cat gets his or her full dose? How do you know all cats got their dose?</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Problem #4: it has been provided by prescription by a veterinarian in Connecticut (which may or may not be legal)</a:t>
            </a:r>
            <a:endParaRPr/>
          </a:p>
          <a:p>
            <a:pPr indent="-139700" lvl="1" marL="341312" rtl="0" algn="l">
              <a:lnSpc>
                <a:spcPct val="100000"/>
              </a:lnSpc>
              <a:spcBef>
                <a:spcPts val="440"/>
              </a:spcBef>
              <a:spcAft>
                <a:spcPts val="0"/>
              </a:spcAft>
              <a:buClr>
                <a:schemeClr val="lt2"/>
              </a:buClr>
              <a:buSzPts val="2200"/>
              <a:buFont typeface="Times"/>
              <a:buChar char="•"/>
            </a:pPr>
            <a:r>
              <a:rPr b="0" i="0" lang="en" sz="2200" u="none">
                <a:solidFill>
                  <a:schemeClr val="lt2"/>
                </a:solidFill>
                <a:latin typeface="Cambria"/>
                <a:ea typeface="Cambria"/>
                <a:cs typeface="Cambria"/>
                <a:sym typeface="Cambria"/>
              </a:rPr>
              <a:t>Problem #5: there is no data regarding safety of efficacy (see problem #1)</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4"/>
          <p:cNvSpPr txBox="1"/>
          <p:nvPr>
            <p:ph idx="4294967295" type="title"/>
          </p:nvPr>
        </p:nvSpPr>
        <p:spPr>
          <a:xfrm>
            <a:off x="228600" y="2286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500"/>
              <a:buFont typeface="Cambria"/>
              <a:buNone/>
            </a:pPr>
            <a:r>
              <a:rPr b="1" i="0" lang="en" sz="3500" u="none" cap="none" strike="noStrike">
                <a:solidFill>
                  <a:srgbClr val="FF8800"/>
                </a:solidFill>
                <a:latin typeface="Cambria"/>
                <a:ea typeface="Cambria"/>
                <a:cs typeface="Cambria"/>
                <a:sym typeface="Cambria"/>
              </a:rPr>
              <a:t>ASV Guidelines - Spay/Neuter</a:t>
            </a:r>
            <a:endParaRPr/>
          </a:p>
        </p:txBody>
      </p:sp>
      <p:sp>
        <p:nvSpPr>
          <p:cNvPr id="766" name="Google Shape;766;p114"/>
          <p:cNvSpPr txBox="1"/>
          <p:nvPr>
            <p:ph idx="4294967295" type="body"/>
          </p:nvPr>
        </p:nvSpPr>
        <p:spPr>
          <a:xfrm>
            <a:off x="533400" y="971550"/>
            <a:ext cx="79248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3000"/>
              <a:buFont typeface="Times"/>
              <a:buNone/>
            </a:pPr>
            <a:r>
              <a:rPr b="0" i="0" lang="en" sz="2400" u="none">
                <a:solidFill>
                  <a:schemeClr val="lt2"/>
                </a:solidFill>
                <a:latin typeface="Cambria"/>
                <a:ea typeface="Cambria"/>
                <a:cs typeface="Cambria"/>
                <a:sym typeface="Cambria"/>
              </a:rPr>
              <a:t>Sections include:</a:t>
            </a:r>
            <a:endParaRPr sz="900"/>
          </a:p>
          <a:p>
            <a:pPr indent="-133350" lvl="0" marL="0" marR="0" rtl="0" algn="l">
              <a:lnSpc>
                <a:spcPct val="100000"/>
              </a:lnSpc>
              <a:spcBef>
                <a:spcPts val="54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Veterinary Medical Guidelines</a:t>
            </a:r>
            <a:endParaRPr sz="900"/>
          </a:p>
          <a:p>
            <a:pPr indent="-133350" lvl="0" marL="0" marR="0" rtl="0" algn="l">
              <a:lnSpc>
                <a:spcPct val="100000"/>
              </a:lnSpc>
              <a:spcBef>
                <a:spcPts val="54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Surgery and Anesthesia</a:t>
            </a:r>
            <a:endParaRPr sz="900"/>
          </a:p>
          <a:p>
            <a:pPr indent="-133350" lvl="0" marL="0" marR="0" rtl="0" algn="l">
              <a:lnSpc>
                <a:spcPct val="100000"/>
              </a:lnSpc>
              <a:spcBef>
                <a:spcPts val="54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Identification of altered animals</a:t>
            </a:r>
            <a:endParaRPr sz="900"/>
          </a:p>
        </p:txBody>
      </p:sp>
      <p:pic>
        <p:nvPicPr>
          <p:cNvPr id="767" name="Google Shape;767;p114"/>
          <p:cNvPicPr preferRelativeResize="0"/>
          <p:nvPr/>
        </p:nvPicPr>
        <p:blipFill rotWithShape="1">
          <a:blip r:embed="rId3">
            <a:alphaModFix/>
          </a:blip>
          <a:srcRect b="0" l="0" r="0" t="0"/>
          <a:stretch/>
        </p:blipFill>
        <p:spPr>
          <a:xfrm>
            <a:off x="5791200" y="1314450"/>
            <a:ext cx="2233613" cy="2880122"/>
          </a:xfrm>
          <a:prstGeom prst="rect">
            <a:avLst/>
          </a:prstGeom>
          <a:noFill/>
          <a:ln cap="flat" cmpd="sng" w="9525">
            <a:solidFill>
              <a:schemeClr val="dk2"/>
            </a:solidFill>
            <a:prstDash val="solid"/>
            <a:miter lim="800000"/>
            <a:headEnd len="sm" w="sm" type="none"/>
            <a:tailEnd len="sm" w="sm" type="none"/>
          </a:ln>
        </p:spPr>
      </p:pic>
      <p:sp>
        <p:nvSpPr>
          <p:cNvPr id="768" name="Google Shape;768;p114"/>
          <p:cNvSpPr/>
          <p:nvPr/>
        </p:nvSpPr>
        <p:spPr>
          <a:xfrm>
            <a:off x="4572000" y="2574131"/>
            <a:ext cx="0" cy="0"/>
          </a:xfrm>
          <a:prstGeom prst="rect">
            <a:avLst/>
          </a:prstGeom>
          <a:solidFill>
            <a:srgbClr val="FFFFFF"/>
          </a:solidFill>
          <a:ln>
            <a:noFill/>
          </a:ln>
        </p:spPr>
      </p:sp>
      <p:pic>
        <p:nvPicPr>
          <p:cNvPr id="769" name="Google Shape;769;p114"/>
          <p:cNvPicPr preferRelativeResize="0"/>
          <p:nvPr/>
        </p:nvPicPr>
        <p:blipFill rotWithShape="1">
          <a:blip r:embed="rId4">
            <a:alphaModFix/>
          </a:blip>
          <a:srcRect b="9599" l="11996" r="11248" t="28796"/>
          <a:stretch/>
        </p:blipFill>
        <p:spPr>
          <a:xfrm>
            <a:off x="609600" y="2800350"/>
            <a:ext cx="4953000" cy="1863328"/>
          </a:xfrm>
          <a:prstGeom prst="rect">
            <a:avLst/>
          </a:prstGeom>
          <a:noFill/>
          <a:ln cap="flat" cmpd="sng" w="9525">
            <a:solidFill>
              <a:schemeClr val="dk1"/>
            </a:solidFill>
            <a:prstDash val="solid"/>
            <a:miter lim="800000"/>
            <a:headEnd len="sm" w="sm" type="none"/>
            <a:tailEnd len="sm" w="sm" type="none"/>
          </a:ln>
        </p:spPr>
      </p:pic>
      <p:sp>
        <p:nvSpPr>
          <p:cNvPr id="770" name="Google Shape;770;p114"/>
          <p:cNvSpPr txBox="1"/>
          <p:nvPr/>
        </p:nvSpPr>
        <p:spPr>
          <a:xfrm>
            <a:off x="762000" y="4686300"/>
            <a:ext cx="4560887" cy="2059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8800"/>
              </a:buClr>
              <a:buSzPts val="1200"/>
              <a:buFont typeface="Arial"/>
              <a:buNone/>
            </a:pPr>
            <a:r>
              <a:rPr b="1" i="0" lang="en" sz="1200" u="none">
                <a:solidFill>
                  <a:srgbClr val="FF8800"/>
                </a:solidFill>
                <a:latin typeface="Arial"/>
                <a:ea typeface="Arial"/>
                <a:cs typeface="Arial"/>
                <a:sym typeface="Arial"/>
              </a:rPr>
              <a:t>http://avmajournals.avma.org/doi/pdf/10.2460/javma.233.1.74</a:t>
            </a:r>
            <a:endParaRPr/>
          </a:p>
        </p:txBody>
      </p:sp>
      <p:sp>
        <p:nvSpPr>
          <p:cNvPr id="771" name="Google Shape;771;p114"/>
          <p:cNvSpPr txBox="1"/>
          <p:nvPr/>
        </p:nvSpPr>
        <p:spPr>
          <a:xfrm>
            <a:off x="6400800" y="4286250"/>
            <a:ext cx="2016125" cy="2059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8800"/>
              </a:buClr>
              <a:buSzPts val="1200"/>
              <a:buFont typeface="Arial"/>
              <a:buNone/>
            </a:pPr>
            <a:r>
              <a:rPr b="1" i="0" lang="en" sz="1200" u="none">
                <a:solidFill>
                  <a:srgbClr val="FF8800"/>
                </a:solidFill>
                <a:latin typeface="Arial"/>
                <a:ea typeface="Arial"/>
                <a:cs typeface="Arial"/>
                <a:sym typeface="Arial"/>
              </a:rPr>
              <a:t>http://www.sheltervet.org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4"/>
          <p:cNvSpPr txBox="1"/>
          <p:nvPr>
            <p:ph type="title"/>
          </p:nvPr>
        </p:nvSpPr>
        <p:spPr>
          <a:xfrm>
            <a:off x="685800" y="114300"/>
            <a:ext cx="7772400" cy="8572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8800"/>
              </a:buClr>
              <a:buSzPts val="4000"/>
              <a:buFont typeface="Cambria"/>
              <a:buNone/>
            </a:pPr>
            <a:r>
              <a:rPr b="1" i="0" lang="en" sz="4000" u="none">
                <a:solidFill>
                  <a:srgbClr val="FF8800"/>
                </a:solidFill>
                <a:latin typeface="Cambria"/>
                <a:ea typeface="Cambria"/>
                <a:cs typeface="Cambria"/>
                <a:sym typeface="Cambria"/>
              </a:rPr>
              <a:t>What is a feral cat?</a:t>
            </a:r>
            <a:endParaRPr/>
          </a:p>
        </p:txBody>
      </p:sp>
      <p:sp>
        <p:nvSpPr>
          <p:cNvPr id="162" name="Google Shape;162;p34"/>
          <p:cNvSpPr txBox="1"/>
          <p:nvPr>
            <p:ph idx="1"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33350" lvl="0" marL="111125" rtl="0" algn="l">
              <a:lnSpc>
                <a:spcPct val="100000"/>
              </a:lnSpc>
              <a:spcBef>
                <a:spcPts val="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Outdoor cats represent a continuum of life-styles, from socialized owned cats to socialized free-roaming cats to unsocialized feral cats</a:t>
            </a:r>
            <a:endParaRPr sz="1200"/>
          </a:p>
          <a:p>
            <a:pPr indent="-133350" lvl="0" marL="111125" rtl="0" algn="l">
              <a:lnSpc>
                <a:spcPct val="100000"/>
              </a:lnSpc>
              <a:spcBef>
                <a:spcPts val="48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Feral cats:</a:t>
            </a:r>
            <a:endParaRPr sz="1200"/>
          </a:p>
          <a:p>
            <a:pPr indent="-266700" lvl="1" marL="742950" rtl="0" algn="l">
              <a:lnSpc>
                <a:spcPct val="100000"/>
              </a:lnSpc>
              <a:spcBef>
                <a:spcPts val="40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Unowned outdoor cats</a:t>
            </a:r>
            <a:endParaRPr sz="1200"/>
          </a:p>
          <a:p>
            <a:pPr indent="-266700" lvl="1" marL="742950" rtl="0" algn="l">
              <a:lnSpc>
                <a:spcPct val="100000"/>
              </a:lnSpc>
              <a:spcBef>
                <a:spcPts val="40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“Touch barrier” – will not accept human contact</a:t>
            </a:r>
            <a:endParaRPr sz="1200"/>
          </a:p>
          <a:p>
            <a:pPr indent="-266700" lvl="1" marL="742950" rtl="0" algn="l">
              <a:lnSpc>
                <a:spcPct val="100000"/>
              </a:lnSpc>
              <a:spcBef>
                <a:spcPts val="400"/>
              </a:spcBef>
              <a:spcAft>
                <a:spcPts val="0"/>
              </a:spcAft>
              <a:buClr>
                <a:schemeClr val="lt2"/>
              </a:buClr>
              <a:buSzPts val="1700"/>
              <a:buFont typeface="Times"/>
              <a:buChar char="•"/>
            </a:pPr>
            <a:r>
              <a:rPr b="0" i="0" lang="en" sz="1700" u="none">
                <a:solidFill>
                  <a:schemeClr val="lt2"/>
                </a:solidFill>
                <a:latin typeface="Cambria"/>
                <a:ea typeface="Cambria"/>
                <a:cs typeface="Cambria"/>
                <a:sym typeface="Cambria"/>
              </a:rPr>
              <a:t>Must be trapped in order to be presented for care</a:t>
            </a:r>
            <a:endParaRPr sz="1200"/>
          </a:p>
          <a:p>
            <a:pPr indent="0" lvl="0" marL="111125" rtl="0" algn="l">
              <a:spcBef>
                <a:spcPts val="400"/>
              </a:spcBef>
              <a:spcAft>
                <a:spcPts val="0"/>
              </a:spcAft>
              <a:buClr>
                <a:schemeClr val="lt2"/>
              </a:buClr>
              <a:buSzPts val="2000"/>
              <a:buNone/>
            </a:pPr>
            <a:r>
              <a:t/>
            </a:r>
            <a:endParaRPr b="0" i="0" sz="1700" u="none">
              <a:solidFill>
                <a:schemeClr val="lt2"/>
              </a:solidFill>
              <a:latin typeface="Cambria"/>
              <a:ea typeface="Cambria"/>
              <a:cs typeface="Cambria"/>
              <a:sym typeface="Cambria"/>
            </a:endParaRPr>
          </a:p>
        </p:txBody>
      </p:sp>
      <p:pic>
        <p:nvPicPr>
          <p:cNvPr descr="alleycat2_a" id="163" name="Google Shape;163;p34"/>
          <p:cNvPicPr preferRelativeResize="0"/>
          <p:nvPr/>
        </p:nvPicPr>
        <p:blipFill rotWithShape="1">
          <a:blip r:embed="rId3">
            <a:alphaModFix/>
          </a:blip>
          <a:srcRect b="0" l="0" r="0" t="0"/>
          <a:stretch/>
        </p:blipFill>
        <p:spPr>
          <a:xfrm>
            <a:off x="6172200" y="3357575"/>
            <a:ext cx="2286000" cy="1564481"/>
          </a:xfrm>
          <a:prstGeom prst="rect">
            <a:avLst/>
          </a:prstGeom>
          <a:noFill/>
          <a:ln cap="flat" cmpd="sng" w="38100">
            <a:solidFill>
              <a:srgbClr val="FF8800"/>
            </a:solidFill>
            <a:prstDash val="solid"/>
            <a:miter lim="800000"/>
            <a:headEnd len="sm" w="sm" type="none"/>
            <a:tailEnd len="sm" w="sm" type="none"/>
          </a:ln>
        </p:spPr>
      </p:pic>
      <p:pic>
        <p:nvPicPr>
          <p:cNvPr descr="after-512x384" id="164" name="Google Shape;164;p34"/>
          <p:cNvPicPr preferRelativeResize="0"/>
          <p:nvPr/>
        </p:nvPicPr>
        <p:blipFill rotWithShape="1">
          <a:blip r:embed="rId4">
            <a:alphaModFix/>
          </a:blip>
          <a:srcRect b="0" l="0" r="0" t="0"/>
          <a:stretch/>
        </p:blipFill>
        <p:spPr>
          <a:xfrm>
            <a:off x="762000" y="3357563"/>
            <a:ext cx="2228850" cy="1514475"/>
          </a:xfrm>
          <a:prstGeom prst="rect">
            <a:avLst/>
          </a:prstGeom>
          <a:noFill/>
          <a:ln cap="flat" cmpd="sng" w="38100">
            <a:solidFill>
              <a:srgbClr val="FF8800"/>
            </a:solidFill>
            <a:prstDash val="solid"/>
            <a:miter lim="800000"/>
            <a:headEnd len="sm" w="sm" type="none"/>
            <a:tailEnd len="sm" w="sm" type="none"/>
          </a:ln>
        </p:spPr>
      </p:pic>
      <p:cxnSp>
        <p:nvCxnSpPr>
          <p:cNvPr id="165" name="Google Shape;165;p34"/>
          <p:cNvCxnSpPr/>
          <p:nvPr/>
        </p:nvCxnSpPr>
        <p:spPr>
          <a:xfrm>
            <a:off x="3886200" y="4000500"/>
            <a:ext cx="838200" cy="0"/>
          </a:xfrm>
          <a:prstGeom prst="straightConnector1">
            <a:avLst/>
          </a:prstGeom>
          <a:noFill/>
          <a:ln cap="flat" cmpd="sng" w="152400">
            <a:solidFill>
              <a:schemeClr val="lt2"/>
            </a:solidFill>
            <a:prstDash val="solid"/>
            <a:miter lim="800000"/>
            <a:headEnd len="med" w="med" type="none"/>
            <a:tailEnd len="med" w="med" type="triangl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15"/>
          <p:cNvSpPr txBox="1"/>
          <p:nvPr>
            <p:ph idx="4294967295" type="title"/>
          </p:nvPr>
        </p:nvSpPr>
        <p:spPr>
          <a:xfrm>
            <a:off x="228600" y="17145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cap="none" strike="noStrike">
                <a:solidFill>
                  <a:srgbClr val="FF8800"/>
                </a:solidFill>
                <a:latin typeface="Cambria"/>
                <a:ea typeface="Cambria"/>
                <a:cs typeface="Cambria"/>
                <a:sym typeface="Cambria"/>
              </a:rPr>
              <a:t>S/N Vet Med Guidelines</a:t>
            </a:r>
            <a:endParaRPr/>
          </a:p>
        </p:txBody>
      </p:sp>
      <p:sp>
        <p:nvSpPr>
          <p:cNvPr id="778" name="Google Shape;778;p115"/>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33350" lvl="0" marL="0" marR="0" rtl="0" algn="l">
              <a:lnSpc>
                <a:spcPct val="100000"/>
              </a:lnSpc>
              <a:spcBef>
                <a:spcPts val="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Vet must make the final decision regarding  surgery based on physical exam, history, and capacity of the surgery schedule</a:t>
            </a:r>
            <a:endParaRPr sz="900"/>
          </a:p>
          <a:p>
            <a:pPr indent="0" lvl="0" marL="0" marR="0" rtl="0" algn="l">
              <a:lnSpc>
                <a:spcPct val="100000"/>
              </a:lnSpc>
              <a:spcBef>
                <a:spcPts val="540"/>
              </a:spcBef>
              <a:spcAft>
                <a:spcPts val="0"/>
              </a:spcAft>
              <a:buClr>
                <a:schemeClr val="lt2"/>
              </a:buClr>
              <a:buSzPts val="2700"/>
              <a:buFont typeface="Times"/>
              <a:buNone/>
            </a:pPr>
            <a:r>
              <a:t/>
            </a:r>
            <a:endParaRPr b="0" i="0" sz="2100" u="none">
              <a:solidFill>
                <a:schemeClr val="lt2"/>
              </a:solidFill>
              <a:latin typeface="Cambria"/>
              <a:ea typeface="Cambria"/>
              <a:cs typeface="Cambria"/>
              <a:sym typeface="Cambria"/>
            </a:endParaRPr>
          </a:p>
          <a:p>
            <a:pPr indent="-133350" lvl="0" marL="0" marR="0" rtl="0" algn="l">
              <a:lnSpc>
                <a:spcPct val="100000"/>
              </a:lnSpc>
              <a:spcBef>
                <a:spcPts val="54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Patients should be in good health and free from signs of infectious or other disease</a:t>
            </a:r>
            <a:endParaRPr sz="900"/>
          </a:p>
          <a:p>
            <a:pPr indent="0" lvl="0" marL="0" marR="0" rtl="0" algn="l">
              <a:lnSpc>
                <a:spcPct val="100000"/>
              </a:lnSpc>
              <a:spcBef>
                <a:spcPts val="540"/>
              </a:spcBef>
              <a:spcAft>
                <a:spcPts val="0"/>
              </a:spcAft>
              <a:buClr>
                <a:schemeClr val="lt2"/>
              </a:buClr>
              <a:buSzPts val="2700"/>
              <a:buFont typeface="Times"/>
              <a:buNone/>
            </a:pPr>
            <a:r>
              <a:t/>
            </a:r>
            <a:endParaRPr b="0" i="0" sz="2100" u="none">
              <a:solidFill>
                <a:schemeClr val="lt2"/>
              </a:solidFill>
              <a:latin typeface="Cambria"/>
              <a:ea typeface="Cambria"/>
              <a:cs typeface="Cambria"/>
              <a:sym typeface="Cambria"/>
            </a:endParaRPr>
          </a:p>
          <a:p>
            <a:pPr indent="-133350" lvl="0" marL="0" marR="0" rtl="0" algn="l">
              <a:lnSpc>
                <a:spcPct val="100000"/>
              </a:lnSpc>
              <a:spcBef>
                <a:spcPts val="540"/>
              </a:spcBef>
              <a:spcAft>
                <a:spcPts val="0"/>
              </a:spcAft>
              <a:buClr>
                <a:schemeClr val="lt2"/>
              </a:buClr>
              <a:buSzPts val="2100"/>
              <a:buFont typeface="Times"/>
              <a:buChar char="•"/>
            </a:pPr>
            <a:r>
              <a:rPr b="0" i="0" lang="en" sz="2100" u="none">
                <a:solidFill>
                  <a:schemeClr val="lt2"/>
                </a:solidFill>
                <a:latin typeface="Cambria"/>
                <a:ea typeface="Cambria"/>
                <a:cs typeface="Cambria"/>
                <a:sym typeface="Cambria"/>
              </a:rPr>
              <a:t>Must weigh the risks and benefits of proceeding if mild conditions exist</a:t>
            </a:r>
            <a:endParaRPr sz="900"/>
          </a:p>
          <a:p>
            <a:pPr indent="-247650" lvl="1" marL="742950" marR="0" rtl="0" algn="l">
              <a:lnSpc>
                <a:spcPct val="100000"/>
              </a:lnSpc>
              <a:spcBef>
                <a:spcPts val="480"/>
              </a:spcBef>
              <a:spcAft>
                <a:spcPts val="0"/>
              </a:spcAft>
              <a:buClr>
                <a:schemeClr val="lt2"/>
              </a:buClr>
              <a:buSzPts val="1800"/>
              <a:buFont typeface="Times"/>
              <a:buChar char="•"/>
            </a:pPr>
            <a:r>
              <a:rPr b="0" i="0" lang="en" sz="1800" u="none" cap="none" strike="noStrike">
                <a:solidFill>
                  <a:schemeClr val="lt2"/>
                </a:solidFill>
                <a:latin typeface="Cambria"/>
                <a:ea typeface="Cambria"/>
                <a:cs typeface="Cambria"/>
                <a:sym typeface="Cambria"/>
              </a:rPr>
              <a:t>Future opportunities? </a:t>
            </a:r>
            <a:endParaRPr sz="900"/>
          </a:p>
          <a:p>
            <a:pPr indent="-247650" lvl="1" marL="742950" marR="0" rtl="0" algn="l">
              <a:lnSpc>
                <a:spcPct val="100000"/>
              </a:lnSpc>
              <a:spcBef>
                <a:spcPts val="480"/>
              </a:spcBef>
              <a:spcAft>
                <a:spcPts val="0"/>
              </a:spcAft>
              <a:buClr>
                <a:schemeClr val="lt2"/>
              </a:buClr>
              <a:buSzPts val="1800"/>
              <a:buFont typeface="Times"/>
              <a:buChar char="•"/>
            </a:pPr>
            <a:r>
              <a:rPr b="0" i="0" lang="en" sz="1800" u="none" cap="none" strike="noStrike">
                <a:solidFill>
                  <a:schemeClr val="lt2"/>
                </a:solidFill>
                <a:latin typeface="Cambria"/>
                <a:ea typeface="Cambria"/>
                <a:cs typeface="Cambria"/>
                <a:sym typeface="Cambria"/>
              </a:rPr>
              <a:t>Alternative outcome may be euthanasia?</a:t>
            </a:r>
            <a:endParaRPr sz="9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16"/>
          <p:cNvSpPr txBox="1"/>
          <p:nvPr>
            <p:ph idx="4294967295" type="title"/>
          </p:nvPr>
        </p:nvSpPr>
        <p:spPr>
          <a:xfrm>
            <a:off x="381000" y="17145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cap="none" strike="noStrike">
                <a:solidFill>
                  <a:srgbClr val="FF8800"/>
                </a:solidFill>
                <a:latin typeface="Cambria"/>
                <a:ea typeface="Cambria"/>
                <a:cs typeface="Cambria"/>
                <a:sym typeface="Cambria"/>
              </a:rPr>
              <a:t>S/N Vet Med Guidelines</a:t>
            </a:r>
            <a:endParaRPr/>
          </a:p>
        </p:txBody>
      </p:sp>
      <p:sp>
        <p:nvSpPr>
          <p:cNvPr id="785" name="Google Shape;785;p116"/>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71450" lvl="0" marL="0" marR="0" rtl="0" algn="l">
              <a:lnSpc>
                <a:spcPct val="100000"/>
              </a:lnSpc>
              <a:spcBef>
                <a:spcPts val="0"/>
              </a:spcBef>
              <a:spcAft>
                <a:spcPts val="0"/>
              </a:spcAft>
              <a:buClr>
                <a:schemeClr val="lt2"/>
              </a:buClr>
              <a:buSzPts val="2700"/>
              <a:buFont typeface="Times"/>
              <a:buChar char="•"/>
            </a:pPr>
            <a:r>
              <a:rPr b="0" i="0" lang="en" sz="2700" u="none">
                <a:solidFill>
                  <a:schemeClr val="lt2"/>
                </a:solidFill>
                <a:latin typeface="Cambria"/>
                <a:ea typeface="Cambria"/>
                <a:cs typeface="Cambria"/>
                <a:sym typeface="Cambria"/>
              </a:rPr>
              <a:t>Cats and dogs who are pregnant, in estrus, or have pyometra, as well as those with mild upper respiratory disease, can be safely spayed or                                    neutered in most cases.</a:t>
            </a:r>
            <a:endParaRPr/>
          </a:p>
        </p:txBody>
      </p:sp>
      <p:pic>
        <p:nvPicPr>
          <p:cNvPr descr="pyometra_002" id="786" name="Google Shape;786;p116"/>
          <p:cNvPicPr preferRelativeResize="0"/>
          <p:nvPr/>
        </p:nvPicPr>
        <p:blipFill rotWithShape="1">
          <a:blip r:embed="rId3">
            <a:alphaModFix/>
          </a:blip>
          <a:srcRect b="0" l="0" r="0" t="0"/>
          <a:stretch/>
        </p:blipFill>
        <p:spPr>
          <a:xfrm>
            <a:off x="2438400" y="2343150"/>
            <a:ext cx="3143250" cy="2357438"/>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7"/>
          <p:cNvSpPr txBox="1"/>
          <p:nvPr>
            <p:ph idx="4294967295" type="title"/>
          </p:nvPr>
        </p:nvSpPr>
        <p:spPr>
          <a:xfrm>
            <a:off x="304800" y="22860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cap="none" strike="noStrike">
                <a:solidFill>
                  <a:srgbClr val="FF8800"/>
                </a:solidFill>
                <a:latin typeface="Cambria"/>
                <a:ea typeface="Cambria"/>
                <a:cs typeface="Cambria"/>
                <a:sym typeface="Cambria"/>
              </a:rPr>
              <a:t>S/N – Surgery &amp; Anesthesia</a:t>
            </a:r>
            <a:endParaRPr/>
          </a:p>
        </p:txBody>
      </p:sp>
      <p:sp>
        <p:nvSpPr>
          <p:cNvPr id="793" name="Google Shape;793;p117"/>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46050" lvl="0" marL="0" marR="0" rtl="0" algn="l">
              <a:lnSpc>
                <a:spcPct val="100000"/>
              </a:lnSpc>
              <a:spcBef>
                <a:spcPts val="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Appropriate housing must be provided for each animal before and after surgery.</a:t>
            </a:r>
            <a:endParaRPr sz="1100"/>
          </a:p>
          <a:p>
            <a:pPr indent="0" lvl="0" marL="0" marR="0" rtl="0" algn="l">
              <a:lnSpc>
                <a:spcPct val="100000"/>
              </a:lnSpc>
              <a:spcBef>
                <a:spcPts val="540"/>
              </a:spcBef>
              <a:spcAft>
                <a:spcPts val="0"/>
              </a:spcAft>
              <a:buClr>
                <a:schemeClr val="lt2"/>
              </a:buClr>
              <a:buSzPts val="2700"/>
              <a:buFont typeface="Times"/>
              <a:buNone/>
            </a:pPr>
            <a:r>
              <a:t/>
            </a:r>
            <a:endParaRPr b="0" i="0" sz="2300" u="none">
              <a:solidFill>
                <a:schemeClr val="lt2"/>
              </a:solidFill>
              <a:latin typeface="Cambria"/>
              <a:ea typeface="Cambria"/>
              <a:cs typeface="Cambria"/>
              <a:sym typeface="Cambria"/>
            </a:endParaRPr>
          </a:p>
          <a:p>
            <a:pPr indent="-146050" lvl="0" marL="0" marR="0" rtl="0" algn="l">
              <a:lnSpc>
                <a:spcPct val="100000"/>
              </a:lnSpc>
              <a:spcBef>
                <a:spcPts val="540"/>
              </a:spcBef>
              <a:spcAft>
                <a:spcPts val="0"/>
              </a:spcAft>
              <a:buClr>
                <a:schemeClr val="lt2"/>
              </a:buClr>
              <a:buSzPts val="2300"/>
              <a:buFont typeface="Times"/>
              <a:buChar char="•"/>
            </a:pPr>
            <a:r>
              <a:rPr b="0" i="0" lang="en" sz="2300" u="none">
                <a:solidFill>
                  <a:schemeClr val="lt2"/>
                </a:solidFill>
                <a:latin typeface="Cambria"/>
                <a:ea typeface="Cambria"/>
                <a:cs typeface="Cambria"/>
                <a:sym typeface="Cambria"/>
              </a:rPr>
              <a:t>Enclosures must be:</a:t>
            </a:r>
            <a:endParaRPr sz="1100"/>
          </a:p>
          <a:p>
            <a:pPr indent="-260350" lvl="1" marL="742950" marR="0" rtl="0" algn="l">
              <a:lnSpc>
                <a:spcPct val="100000"/>
              </a:lnSpc>
              <a:spcBef>
                <a:spcPts val="540"/>
              </a:spcBef>
              <a:spcAft>
                <a:spcPts val="0"/>
              </a:spcAft>
              <a:buClr>
                <a:schemeClr val="lt2"/>
              </a:buClr>
              <a:buSzPts val="2300"/>
              <a:buFont typeface="Times"/>
              <a:buChar char="•"/>
            </a:pPr>
            <a:r>
              <a:rPr b="0" i="0" lang="en" sz="2300" u="none" cap="none" strike="noStrike">
                <a:solidFill>
                  <a:schemeClr val="lt2"/>
                </a:solidFill>
                <a:latin typeface="Cambria"/>
                <a:ea typeface="Cambria"/>
                <a:cs typeface="Cambria"/>
                <a:sym typeface="Cambria"/>
              </a:rPr>
              <a:t>Secure and provide a flat surface</a:t>
            </a:r>
            <a:endParaRPr sz="1100"/>
          </a:p>
          <a:p>
            <a:pPr indent="-260350" lvl="1" marL="742950" marR="0" rtl="0" algn="l">
              <a:lnSpc>
                <a:spcPct val="100000"/>
              </a:lnSpc>
              <a:spcBef>
                <a:spcPts val="540"/>
              </a:spcBef>
              <a:spcAft>
                <a:spcPts val="0"/>
              </a:spcAft>
              <a:buClr>
                <a:schemeClr val="lt2"/>
              </a:buClr>
              <a:buSzPts val="2300"/>
              <a:buFont typeface="Times"/>
              <a:buChar char="•"/>
            </a:pPr>
            <a:r>
              <a:rPr b="0" i="0" lang="en" sz="2300" u="none" cap="none" strike="noStrike">
                <a:solidFill>
                  <a:schemeClr val="lt2"/>
                </a:solidFill>
                <a:latin typeface="Cambria"/>
                <a:ea typeface="Cambria"/>
                <a:cs typeface="Cambria"/>
                <a:sym typeface="Cambria"/>
              </a:rPr>
              <a:t>Clean, dry and warm with adequate space for the animal to turn around</a:t>
            </a:r>
            <a:endParaRPr sz="1100"/>
          </a:p>
          <a:p>
            <a:pPr indent="-260350" lvl="1" marL="742950" marR="0" rtl="0" algn="l">
              <a:lnSpc>
                <a:spcPct val="100000"/>
              </a:lnSpc>
              <a:spcBef>
                <a:spcPts val="540"/>
              </a:spcBef>
              <a:spcAft>
                <a:spcPts val="0"/>
              </a:spcAft>
              <a:buClr>
                <a:schemeClr val="lt2"/>
              </a:buClr>
              <a:buSzPts val="2300"/>
              <a:buFont typeface="Times"/>
              <a:buChar char="•"/>
            </a:pPr>
            <a:r>
              <a:rPr b="0" i="0" lang="en" sz="2300" u="none" cap="none" strike="noStrike">
                <a:solidFill>
                  <a:schemeClr val="lt2"/>
                </a:solidFill>
                <a:latin typeface="Cambria"/>
                <a:ea typeface="Cambria"/>
                <a:cs typeface="Cambria"/>
                <a:sym typeface="Cambria"/>
              </a:rPr>
              <a:t>While allowing for safety &amp; good visibility by the staff</a:t>
            </a:r>
            <a:endParaRPr sz="11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18"/>
          <p:cNvSpPr txBox="1"/>
          <p:nvPr>
            <p:ph idx="4294967295" type="title"/>
          </p:nvPr>
        </p:nvSpPr>
        <p:spPr>
          <a:xfrm>
            <a:off x="304800" y="17145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cap="none" strike="noStrike">
                <a:solidFill>
                  <a:srgbClr val="FF8800"/>
                </a:solidFill>
                <a:latin typeface="Cambria"/>
                <a:ea typeface="Cambria"/>
                <a:cs typeface="Cambria"/>
                <a:sym typeface="Cambria"/>
              </a:rPr>
              <a:t>S/N – Surgery &amp; Anesthesia</a:t>
            </a:r>
            <a:endParaRPr/>
          </a:p>
        </p:txBody>
      </p:sp>
      <p:sp>
        <p:nvSpPr>
          <p:cNvPr id="800" name="Google Shape;800;p118"/>
          <p:cNvSpPr txBox="1"/>
          <p:nvPr>
            <p:ph idx="4294967295" type="body"/>
          </p:nvPr>
        </p:nvSpPr>
        <p:spPr>
          <a:xfrm>
            <a:off x="685800" y="971550"/>
            <a:ext cx="7772400" cy="3596878"/>
          </a:xfrm>
          <a:prstGeom prst="rect">
            <a:avLst/>
          </a:prstGeom>
          <a:noFill/>
          <a:ln>
            <a:noFill/>
          </a:ln>
        </p:spPr>
        <p:txBody>
          <a:bodyPr anchorCtr="0" anchor="t" bIns="45700" lIns="91425" spcFirstLastPara="1" rIns="91425" wrap="square" tIns="45700">
            <a:noAutofit/>
          </a:bodyPr>
          <a:lstStyle/>
          <a:p>
            <a:pPr indent="-152400" lvl="0" marL="0" marR="0" rtl="0" algn="l">
              <a:lnSpc>
                <a:spcPct val="10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Animals who are feral or difficult to handle should be housed in enclosures that allow for administration of anesthetics without extensive handling, and they should be returned to their enclosures when adequately recovered but prior to becoming alert.</a:t>
            </a:r>
            <a:endParaRPr sz="1200"/>
          </a:p>
          <a:p>
            <a:pPr indent="0" lvl="0" marL="0" marR="0" rtl="0" algn="l">
              <a:lnSpc>
                <a:spcPct val="100000"/>
              </a:lnSpc>
              <a:spcBef>
                <a:spcPts val="540"/>
              </a:spcBef>
              <a:spcAft>
                <a:spcPts val="0"/>
              </a:spcAft>
              <a:buClr>
                <a:schemeClr val="lt2"/>
              </a:buClr>
              <a:buSzPts val="2700"/>
              <a:buFont typeface="Times"/>
              <a:buNone/>
            </a:pPr>
            <a:r>
              <a:t/>
            </a:r>
            <a:endParaRPr b="0" i="0" sz="2400" u="none">
              <a:solidFill>
                <a:schemeClr val="lt2"/>
              </a:solidFill>
              <a:latin typeface="Cambria"/>
              <a:ea typeface="Cambria"/>
              <a:cs typeface="Cambria"/>
              <a:sym typeface="Cambria"/>
            </a:endParaRPr>
          </a:p>
          <a:p>
            <a:pPr indent="-152400" lvl="0" marL="0" marR="0" rtl="0" algn="l">
              <a:lnSpc>
                <a:spcPct val="100000"/>
              </a:lnSpc>
              <a:spcBef>
                <a:spcPts val="54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Ideally, dogs and cats                              should be housed in                                                   separate areas.</a:t>
            </a:r>
            <a:endParaRPr sz="1200"/>
          </a:p>
        </p:txBody>
      </p:sp>
      <p:pic>
        <p:nvPicPr>
          <p:cNvPr descr="TTR-in-use" id="801" name="Google Shape;801;p118"/>
          <p:cNvPicPr preferRelativeResize="0"/>
          <p:nvPr/>
        </p:nvPicPr>
        <p:blipFill rotWithShape="1">
          <a:blip r:embed="rId3">
            <a:alphaModFix/>
          </a:blip>
          <a:srcRect b="0" l="0" r="0" t="0"/>
          <a:stretch/>
        </p:blipFill>
        <p:spPr>
          <a:xfrm>
            <a:off x="3636750" y="3384753"/>
            <a:ext cx="1715525" cy="1263600"/>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9"/>
          <p:cNvSpPr txBox="1"/>
          <p:nvPr>
            <p:ph idx="4294967295" type="title"/>
          </p:nvPr>
        </p:nvSpPr>
        <p:spPr>
          <a:xfrm>
            <a:off x="228600" y="17145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cap="none" strike="noStrike">
                <a:solidFill>
                  <a:srgbClr val="FF8800"/>
                </a:solidFill>
                <a:latin typeface="Cambria"/>
                <a:ea typeface="Cambria"/>
                <a:cs typeface="Cambria"/>
                <a:sym typeface="Cambria"/>
              </a:rPr>
              <a:t>S/N – Surgery &amp; Anesthesia</a:t>
            </a:r>
            <a:endParaRPr/>
          </a:p>
        </p:txBody>
      </p:sp>
      <p:sp>
        <p:nvSpPr>
          <p:cNvPr id="808" name="Google Shape;808;p119"/>
          <p:cNvSpPr txBox="1"/>
          <p:nvPr>
            <p:ph idx="4294967295" type="body"/>
          </p:nvPr>
        </p:nvSpPr>
        <p:spPr>
          <a:xfrm>
            <a:off x="685800" y="971550"/>
            <a:ext cx="7772400" cy="3600450"/>
          </a:xfrm>
          <a:prstGeom prst="rect">
            <a:avLst/>
          </a:prstGeom>
          <a:noFill/>
          <a:ln>
            <a:noFill/>
          </a:ln>
        </p:spPr>
        <p:txBody>
          <a:bodyPr anchorCtr="0" anchor="t" bIns="45700" lIns="91425" spcFirstLastPara="1" rIns="91425" wrap="square" tIns="45700">
            <a:noAutofit/>
          </a:bodyPr>
          <a:lstStyle/>
          <a:p>
            <a:pPr indent="-165100" lvl="0" marL="0" marR="0" rtl="0" algn="l">
              <a:lnSpc>
                <a:spcPct val="100000"/>
              </a:lnSpc>
              <a:spcBef>
                <a:spcPts val="0"/>
              </a:spcBef>
              <a:spcAft>
                <a:spcPts val="0"/>
              </a:spcAft>
              <a:buClr>
                <a:schemeClr val="lt2"/>
              </a:buClr>
              <a:buSzPts val="2600"/>
              <a:buFont typeface="Times"/>
              <a:buChar char="•"/>
            </a:pPr>
            <a:r>
              <a:rPr b="0" i="0" lang="en" sz="2600" u="none">
                <a:solidFill>
                  <a:schemeClr val="lt2"/>
                </a:solidFill>
                <a:latin typeface="Cambria"/>
                <a:ea typeface="Cambria"/>
                <a:cs typeface="Cambria"/>
                <a:sym typeface="Cambria"/>
              </a:rPr>
              <a:t>Operating area must be:</a:t>
            </a:r>
            <a:endParaRPr sz="1100"/>
          </a:p>
          <a:p>
            <a:pPr indent="-260350" lvl="1" marL="742950" marR="0" rtl="0" algn="l">
              <a:lnSpc>
                <a:spcPct val="100000"/>
              </a:lnSpc>
              <a:spcBef>
                <a:spcPts val="540"/>
              </a:spcBef>
              <a:spcAft>
                <a:spcPts val="0"/>
              </a:spcAft>
              <a:buClr>
                <a:schemeClr val="lt2"/>
              </a:buClr>
              <a:buSzPts val="2300"/>
              <a:buFont typeface="Times"/>
              <a:buChar char="•"/>
            </a:pPr>
            <a:r>
              <a:rPr b="0" i="0" lang="en" sz="2300" u="none" cap="none" strike="noStrike">
                <a:solidFill>
                  <a:schemeClr val="lt2"/>
                </a:solidFill>
                <a:latin typeface="Cambria"/>
                <a:ea typeface="Cambria"/>
                <a:cs typeface="Cambria"/>
                <a:sym typeface="Cambria"/>
              </a:rPr>
              <a:t>Dedicated to surgery</a:t>
            </a:r>
            <a:endParaRPr sz="1100"/>
          </a:p>
          <a:p>
            <a:pPr indent="-260350" lvl="1" marL="742950" marR="0" rtl="0" algn="l">
              <a:lnSpc>
                <a:spcPct val="100000"/>
              </a:lnSpc>
              <a:spcBef>
                <a:spcPts val="540"/>
              </a:spcBef>
              <a:spcAft>
                <a:spcPts val="0"/>
              </a:spcAft>
              <a:buClr>
                <a:schemeClr val="lt2"/>
              </a:buClr>
              <a:buSzPts val="2300"/>
              <a:buFont typeface="Times"/>
              <a:buChar char="•"/>
            </a:pPr>
            <a:r>
              <a:rPr b="0" i="0" lang="en" sz="2300" u="none" cap="none" strike="noStrike">
                <a:solidFill>
                  <a:schemeClr val="lt2"/>
                </a:solidFill>
                <a:latin typeface="Cambria"/>
                <a:ea typeface="Cambria"/>
                <a:cs typeface="Cambria"/>
                <a:sym typeface="Cambria"/>
              </a:rPr>
              <a:t>Contain the necessary equipment for anesthesia and monitoring</a:t>
            </a:r>
            <a:endParaRPr sz="1100"/>
          </a:p>
        </p:txBody>
      </p:sp>
      <p:pic>
        <p:nvPicPr>
          <p:cNvPr descr="DSC00573" id="809" name="Google Shape;809;p119"/>
          <p:cNvPicPr preferRelativeResize="0"/>
          <p:nvPr/>
        </p:nvPicPr>
        <p:blipFill rotWithShape="1">
          <a:blip r:embed="rId3">
            <a:alphaModFix/>
          </a:blip>
          <a:srcRect b="0" l="0" r="0" t="0"/>
          <a:stretch/>
        </p:blipFill>
        <p:spPr>
          <a:xfrm>
            <a:off x="2971800" y="2800350"/>
            <a:ext cx="2743200" cy="2057400"/>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0"/>
          <p:cNvSpPr txBox="1"/>
          <p:nvPr>
            <p:ph idx="4294967295" type="title"/>
          </p:nvPr>
        </p:nvSpPr>
        <p:spPr>
          <a:xfrm>
            <a:off x="304800" y="171450"/>
            <a:ext cx="7772400" cy="857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8800"/>
              </a:buClr>
              <a:buSzPts val="3800"/>
              <a:buFont typeface="Cambria"/>
              <a:buNone/>
            </a:pPr>
            <a:r>
              <a:rPr b="1" i="0" lang="en" sz="3800" u="none" cap="none" strike="noStrike">
                <a:solidFill>
                  <a:srgbClr val="FF8800"/>
                </a:solidFill>
                <a:latin typeface="Cambria"/>
                <a:ea typeface="Cambria"/>
                <a:cs typeface="Cambria"/>
                <a:sym typeface="Cambria"/>
              </a:rPr>
              <a:t>S/N – Surgery &amp; Anesthesia</a:t>
            </a:r>
            <a:endParaRPr/>
          </a:p>
        </p:txBody>
      </p:sp>
      <p:sp>
        <p:nvSpPr>
          <p:cNvPr id="816" name="Google Shape;816;p120"/>
          <p:cNvSpPr txBox="1"/>
          <p:nvPr>
            <p:ph idx="4294967295" type="body"/>
          </p:nvPr>
        </p:nvSpPr>
        <p:spPr>
          <a:xfrm>
            <a:off x="685800" y="1143000"/>
            <a:ext cx="7772400" cy="3600450"/>
          </a:xfrm>
          <a:prstGeom prst="rect">
            <a:avLst/>
          </a:prstGeom>
          <a:noFill/>
          <a:ln>
            <a:noFill/>
          </a:ln>
        </p:spPr>
        <p:txBody>
          <a:bodyPr anchorCtr="0" anchor="t" bIns="45700" lIns="91425" spcFirstLastPara="1" rIns="91425" wrap="square" tIns="45700">
            <a:noAutofit/>
          </a:bodyPr>
          <a:lstStyle/>
          <a:p>
            <a:pPr indent="-152400" lvl="0" marL="0" marR="0" rtl="0" algn="l">
              <a:lnSpc>
                <a:spcPct val="100000"/>
              </a:lnSpc>
              <a:spcBef>
                <a:spcPts val="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Infectious disease control must be practiced to prevent transmission among patients</a:t>
            </a:r>
            <a:endParaRPr sz="1200"/>
          </a:p>
        </p:txBody>
      </p:sp>
      <p:pic>
        <p:nvPicPr>
          <p:cNvPr descr="packopen2" id="817" name="Google Shape;817;p120"/>
          <p:cNvPicPr preferRelativeResize="0"/>
          <p:nvPr/>
        </p:nvPicPr>
        <p:blipFill rotWithShape="1">
          <a:blip r:embed="rId3">
            <a:alphaModFix/>
          </a:blip>
          <a:srcRect b="0" l="0" r="0" t="0"/>
          <a:stretch/>
        </p:blipFill>
        <p:spPr>
          <a:xfrm>
            <a:off x="838200" y="2171700"/>
            <a:ext cx="2657475" cy="2244328"/>
          </a:xfrm>
          <a:prstGeom prst="rect">
            <a:avLst/>
          </a:prstGeom>
          <a:noFill/>
          <a:ln cap="flat" cmpd="sng" w="38100">
            <a:solidFill>
              <a:srgbClr val="FF8800"/>
            </a:solidFill>
            <a:prstDash val="solid"/>
            <a:miter lim="800000"/>
            <a:headEnd len="sm" w="sm" type="none"/>
            <a:tailEnd len="sm" w="sm" type="none"/>
          </a:ln>
        </p:spPr>
      </p:pic>
      <p:sp>
        <p:nvSpPr>
          <p:cNvPr id="818" name="Google Shape;818;p120"/>
          <p:cNvSpPr txBox="1"/>
          <p:nvPr/>
        </p:nvSpPr>
        <p:spPr>
          <a:xfrm>
            <a:off x="4800600" y="2057400"/>
            <a:ext cx="4343400" cy="2674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700"/>
              <a:buFont typeface="Times"/>
              <a:buNone/>
            </a:pPr>
            <a:r>
              <a:t/>
            </a:r>
            <a:endParaRPr b="0" i="0" sz="2400" u="none">
              <a:solidFill>
                <a:schemeClr val="lt2"/>
              </a:solidFill>
              <a:latin typeface="Cambria"/>
              <a:ea typeface="Cambria"/>
              <a:cs typeface="Cambria"/>
              <a:sym typeface="Cambria"/>
            </a:endParaRPr>
          </a:p>
          <a:p>
            <a:pPr indent="-152400" lvl="0" marL="0" marR="0" rtl="0" algn="l">
              <a:lnSpc>
                <a:spcPct val="100000"/>
              </a:lnSpc>
              <a:spcBef>
                <a:spcPts val="540"/>
              </a:spcBef>
              <a:spcAft>
                <a:spcPts val="0"/>
              </a:spcAft>
              <a:buClr>
                <a:schemeClr val="lt2"/>
              </a:buClr>
              <a:buSzPts val="2400"/>
              <a:buFont typeface="Times"/>
              <a:buChar char="•"/>
            </a:pPr>
            <a:r>
              <a:rPr b="0" i="0" lang="en" sz="2400" u="none">
                <a:solidFill>
                  <a:schemeClr val="lt2"/>
                </a:solidFill>
                <a:latin typeface="Cambria"/>
                <a:ea typeface="Cambria"/>
                <a:cs typeface="Cambria"/>
                <a:sym typeface="Cambria"/>
              </a:rPr>
              <a:t>Aseptic surgical technique and separate sterile instruments are required</a:t>
            </a:r>
            <a:endParaRPr sz="11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descr="anabanana" id="823" name="Google Shape;823;p121"/>
          <p:cNvPicPr preferRelativeResize="0"/>
          <p:nvPr/>
        </p:nvPicPr>
        <p:blipFill rotWithShape="1">
          <a:blip r:embed="rId3">
            <a:alphaModFix/>
          </a:blip>
          <a:srcRect b="0" l="0" r="0" t="0"/>
          <a:stretch/>
        </p:blipFill>
        <p:spPr>
          <a:xfrm>
            <a:off x="2667000" y="2927747"/>
            <a:ext cx="1657350" cy="1475184"/>
          </a:xfrm>
          <a:prstGeom prst="rect">
            <a:avLst/>
          </a:prstGeom>
          <a:noFill/>
          <a:ln cap="flat" cmpd="sng" w="25400">
            <a:solidFill>
              <a:srgbClr val="FF8800"/>
            </a:solidFill>
            <a:prstDash val="solid"/>
            <a:miter lim="800000"/>
            <a:headEnd len="sm" w="sm" type="none"/>
            <a:tailEnd len="sm" w="sm" type="none"/>
          </a:ln>
        </p:spPr>
      </p:pic>
      <p:pic>
        <p:nvPicPr>
          <p:cNvPr descr="All 292" id="824" name="Google Shape;824;p121"/>
          <p:cNvPicPr preferRelativeResize="0"/>
          <p:nvPr/>
        </p:nvPicPr>
        <p:blipFill rotWithShape="1">
          <a:blip r:embed="rId4">
            <a:alphaModFix/>
          </a:blip>
          <a:srcRect b="0" l="0" r="0" t="0"/>
          <a:stretch/>
        </p:blipFill>
        <p:spPr>
          <a:xfrm>
            <a:off x="304800" y="1327547"/>
            <a:ext cx="1657350" cy="1414463"/>
          </a:xfrm>
          <a:prstGeom prst="rect">
            <a:avLst/>
          </a:prstGeom>
          <a:noFill/>
          <a:ln cap="flat" cmpd="sng" w="25400">
            <a:solidFill>
              <a:srgbClr val="FF8800"/>
            </a:solidFill>
            <a:prstDash val="solid"/>
            <a:miter lim="800000"/>
            <a:headEnd len="sm" w="sm" type="none"/>
            <a:tailEnd len="sm" w="sm" type="none"/>
          </a:ln>
        </p:spPr>
      </p:pic>
      <p:pic>
        <p:nvPicPr>
          <p:cNvPr descr="All 351" id="825" name="Google Shape;825;p121"/>
          <p:cNvPicPr preferRelativeResize="0"/>
          <p:nvPr/>
        </p:nvPicPr>
        <p:blipFill rotWithShape="1">
          <a:blip r:embed="rId5">
            <a:alphaModFix/>
          </a:blip>
          <a:srcRect b="0" l="0" r="0" t="0"/>
          <a:stretch/>
        </p:blipFill>
        <p:spPr>
          <a:xfrm>
            <a:off x="304800" y="2927747"/>
            <a:ext cx="1641871" cy="1431131"/>
          </a:xfrm>
          <a:prstGeom prst="rect">
            <a:avLst/>
          </a:prstGeom>
          <a:noFill/>
          <a:ln cap="flat" cmpd="sng" w="25400">
            <a:solidFill>
              <a:srgbClr val="FF8800"/>
            </a:solidFill>
            <a:prstDash val="solid"/>
            <a:miter lim="800000"/>
            <a:headEnd len="sm" w="sm" type="none"/>
            <a:tailEnd len="sm" w="sm" type="none"/>
          </a:ln>
        </p:spPr>
      </p:pic>
      <p:pic>
        <p:nvPicPr>
          <p:cNvPr descr="Roo Snoo in the window" id="826" name="Google Shape;826;p121"/>
          <p:cNvPicPr preferRelativeResize="0"/>
          <p:nvPr/>
        </p:nvPicPr>
        <p:blipFill rotWithShape="1">
          <a:blip r:embed="rId6">
            <a:alphaModFix/>
          </a:blip>
          <a:srcRect b="0" l="0" r="0" t="0"/>
          <a:stretch/>
        </p:blipFill>
        <p:spPr>
          <a:xfrm>
            <a:off x="2743200" y="1314450"/>
            <a:ext cx="1600200" cy="1422796"/>
          </a:xfrm>
          <a:prstGeom prst="rect">
            <a:avLst/>
          </a:prstGeom>
          <a:noFill/>
          <a:ln cap="flat" cmpd="sng" w="25400">
            <a:solidFill>
              <a:srgbClr val="FF8800"/>
            </a:solidFill>
            <a:prstDash val="solid"/>
            <a:miter lim="800000"/>
            <a:headEnd len="sm" w="sm" type="none"/>
            <a:tailEnd len="sm" w="sm" type="none"/>
          </a:ln>
        </p:spPr>
      </p:pic>
      <p:sp>
        <p:nvSpPr>
          <p:cNvPr id="827" name="Google Shape;827;p121"/>
          <p:cNvSpPr txBox="1"/>
          <p:nvPr>
            <p:ph type="title"/>
          </p:nvPr>
        </p:nvSpPr>
        <p:spPr>
          <a:xfrm>
            <a:off x="687387" y="116681"/>
            <a:ext cx="4778375"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8800"/>
              </a:buClr>
              <a:buSzPts val="4400"/>
              <a:buFont typeface="Garamond"/>
              <a:buNone/>
            </a:pPr>
            <a:r>
              <a:rPr b="0" i="0" lang="en" sz="4400" u="none">
                <a:solidFill>
                  <a:srgbClr val="FF8800"/>
                </a:solidFill>
                <a:latin typeface="Garamond"/>
                <a:ea typeface="Garamond"/>
                <a:cs typeface="Garamond"/>
                <a:sym typeface="Garamond"/>
              </a:rPr>
              <a:t>Thank you!</a:t>
            </a:r>
            <a:endParaRPr/>
          </a:p>
        </p:txBody>
      </p:sp>
      <p:pic>
        <p:nvPicPr>
          <p:cNvPr descr="DSCF0086" id="828" name="Google Shape;828;p121"/>
          <p:cNvPicPr preferRelativeResize="0"/>
          <p:nvPr/>
        </p:nvPicPr>
        <p:blipFill rotWithShape="1">
          <a:blip r:embed="rId7">
            <a:alphaModFix/>
          </a:blip>
          <a:srcRect b="0" l="0" r="0" t="0"/>
          <a:stretch/>
        </p:blipFill>
        <p:spPr>
          <a:xfrm>
            <a:off x="6019800" y="285750"/>
            <a:ext cx="2168128" cy="2400300"/>
          </a:xfrm>
          <a:prstGeom prst="rect">
            <a:avLst/>
          </a:prstGeom>
          <a:noFill/>
          <a:ln cap="flat" cmpd="sng" w="25400">
            <a:solidFill>
              <a:srgbClr val="FF8800"/>
            </a:solidFill>
            <a:prstDash val="solid"/>
            <a:miter lim="800000"/>
            <a:headEnd len="sm" w="sm" type="none"/>
            <a:tailEnd len="sm" w="sm" type="none"/>
          </a:ln>
        </p:spPr>
      </p:pic>
      <p:pic>
        <p:nvPicPr>
          <p:cNvPr descr="sexy leonard" id="829" name="Google Shape;829;p121"/>
          <p:cNvPicPr preferRelativeResize="0"/>
          <p:nvPr/>
        </p:nvPicPr>
        <p:blipFill rotWithShape="1">
          <a:blip r:embed="rId8">
            <a:alphaModFix/>
          </a:blip>
          <a:srcRect b="0" l="0" r="0" t="0"/>
          <a:stretch/>
        </p:blipFill>
        <p:spPr>
          <a:xfrm>
            <a:off x="6019800" y="2857500"/>
            <a:ext cx="2199084" cy="2128838"/>
          </a:xfrm>
          <a:prstGeom prst="rect">
            <a:avLst/>
          </a:prstGeom>
          <a:noFill/>
          <a:ln cap="flat" cmpd="sng" w="25400">
            <a:solidFill>
              <a:srgbClr val="FF8800"/>
            </a:solidFill>
            <a:prstDash val="solid"/>
            <a:miter lim="800000"/>
            <a:headEnd len="sm" w="sm" type="none"/>
            <a:tailEnd len="sm" w="sm" type="none"/>
          </a:ln>
        </p:spPr>
      </p:pic>
      <p:pic>
        <p:nvPicPr>
          <p:cNvPr id="830" name="Google Shape;830;p121"/>
          <p:cNvPicPr preferRelativeResize="0"/>
          <p:nvPr/>
        </p:nvPicPr>
        <p:blipFill rotWithShape="1">
          <a:blip r:embed="rId9">
            <a:alphaModFix/>
          </a:blip>
          <a:srcRect b="0" l="0" r="0" t="0"/>
          <a:stretch/>
        </p:blipFill>
        <p:spPr>
          <a:xfrm>
            <a:off x="4700587" y="1943100"/>
            <a:ext cx="1350169" cy="1423988"/>
          </a:xfrm>
          <a:prstGeom prst="rect">
            <a:avLst/>
          </a:prstGeom>
          <a:noFill/>
          <a:ln cap="flat" cmpd="sng" w="25400">
            <a:solidFill>
              <a:srgbClr val="FF8800"/>
            </a:solidFill>
            <a:prstDash val="solid"/>
            <a:miter lim="800000"/>
            <a:headEnd len="sm" w="sm" type="none"/>
            <a:tailEnd len="sm" w="sm" type="none"/>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descr="Spay or Neuter your Kitten" id="835" name="Google Shape;835;p122"/>
          <p:cNvPicPr preferRelativeResize="0"/>
          <p:nvPr/>
        </p:nvPicPr>
        <p:blipFill rotWithShape="1">
          <a:blip r:embed="rId3">
            <a:alphaModFix/>
          </a:blip>
          <a:srcRect b="0" l="0" r="0" t="0"/>
          <a:stretch/>
        </p:blipFill>
        <p:spPr>
          <a:xfrm>
            <a:off x="-2209800" y="0"/>
            <a:ext cx="6913562" cy="5536406"/>
          </a:xfrm>
          <a:prstGeom prst="rect">
            <a:avLst/>
          </a:prstGeom>
          <a:noFill/>
          <a:ln>
            <a:noFill/>
          </a:ln>
        </p:spPr>
      </p:pic>
      <p:sp>
        <p:nvSpPr>
          <p:cNvPr id="836" name="Google Shape;836;p122"/>
          <p:cNvSpPr txBox="1"/>
          <p:nvPr/>
        </p:nvSpPr>
        <p:spPr>
          <a:xfrm>
            <a:off x="4800600" y="1828800"/>
            <a:ext cx="4343400" cy="801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2500"/>
              <a:buFont typeface="Arial"/>
              <a:buNone/>
            </a:pPr>
            <a:r>
              <a:rPr b="1" i="0" lang="en" sz="2500" u="sng">
                <a:solidFill>
                  <a:schemeClr val="hlink"/>
                </a:solidFill>
                <a:latin typeface="Arial"/>
                <a:ea typeface="Arial"/>
                <a:cs typeface="Arial"/>
                <a:sym typeface="Arial"/>
                <a:hlinkClick r:id="rId4"/>
              </a:rPr>
              <a:t>stephanie.janeczko@aspca.org</a:t>
            </a:r>
            <a:endParaRPr/>
          </a:p>
          <a:p>
            <a:pPr indent="0" lvl="0" marL="0" marR="0" rtl="0" algn="ctr">
              <a:lnSpc>
                <a:spcPct val="100000"/>
              </a:lnSpc>
              <a:spcBef>
                <a:spcPts val="1300"/>
              </a:spcBef>
              <a:spcAft>
                <a:spcPts val="0"/>
              </a:spcAft>
              <a:buClr>
                <a:schemeClr val="lt2"/>
              </a:buClr>
              <a:buSzPts val="2600"/>
              <a:buFont typeface="Garamond"/>
              <a:buNone/>
            </a:pPr>
            <a:r>
              <a:rPr b="1" i="0" lang="en" sz="2600" u="none">
                <a:solidFill>
                  <a:schemeClr val="lt2"/>
                </a:solidFill>
                <a:latin typeface="Garamond"/>
                <a:ea typeface="Garamond"/>
                <a:cs typeface="Garamond"/>
                <a:sym typeface="Garamond"/>
              </a:rPr>
              <a:t>(212) 876-7700 x4406</a:t>
            </a:r>
            <a:endParaRPr/>
          </a:p>
        </p:txBody>
      </p:sp>
      <p:sp>
        <p:nvSpPr>
          <p:cNvPr id="837" name="Google Shape;837;p122"/>
          <p:cNvSpPr txBox="1"/>
          <p:nvPr/>
        </p:nvSpPr>
        <p:spPr>
          <a:xfrm>
            <a:off x="5638800" y="4514850"/>
            <a:ext cx="3333750" cy="469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500"/>
              <a:buFont typeface="Architects Daughter"/>
              <a:buNone/>
            </a:pPr>
            <a:r>
              <a:rPr b="1" i="0" lang="en" sz="3500" u="none">
                <a:solidFill>
                  <a:schemeClr val="lt1"/>
                </a:solidFill>
                <a:latin typeface="Architects Daughter"/>
                <a:ea typeface="Architects Daughter"/>
                <a:cs typeface="Architects Daughter"/>
                <a:sym typeface="Architects Daughter"/>
              </a:rPr>
              <a:t>sdj7@cornell.edu</a:t>
            </a:r>
            <a:endParaRPr/>
          </a:p>
        </p:txBody>
      </p:sp>
      <p:cxnSp>
        <p:nvCxnSpPr>
          <p:cNvPr id="838" name="Google Shape;838;p122"/>
          <p:cNvCxnSpPr/>
          <p:nvPr/>
        </p:nvCxnSpPr>
        <p:spPr>
          <a:xfrm>
            <a:off x="4648200" y="0"/>
            <a:ext cx="0" cy="5143500"/>
          </a:xfrm>
          <a:prstGeom prst="straightConnector1">
            <a:avLst/>
          </a:prstGeom>
          <a:noFill/>
          <a:ln cap="flat" cmpd="sng" w="152400">
            <a:solidFill>
              <a:schemeClr val="lt2"/>
            </a:solidFill>
            <a:prstDash val="solid"/>
            <a:miter lim="800000"/>
            <a:headEnd len="med" w="med" type="none"/>
            <a:tailEnd len="med" w="med" type="none"/>
          </a:ln>
        </p:spPr>
      </p:cxnSp>
      <p:cxnSp>
        <p:nvCxnSpPr>
          <p:cNvPr id="839" name="Google Shape;839;p122"/>
          <p:cNvCxnSpPr/>
          <p:nvPr/>
        </p:nvCxnSpPr>
        <p:spPr>
          <a:xfrm>
            <a:off x="4902200" y="1143000"/>
            <a:ext cx="4495800" cy="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descr="orange_logo_URL" id="844" name="Google Shape;844;p123"/>
          <p:cNvPicPr preferRelativeResize="0"/>
          <p:nvPr/>
        </p:nvPicPr>
        <p:blipFill rotWithShape="1">
          <a:blip r:embed="rId3">
            <a:alphaModFix/>
          </a:blip>
          <a:srcRect b="0" l="0" r="0" t="0"/>
          <a:stretch/>
        </p:blipFill>
        <p:spPr>
          <a:xfrm>
            <a:off x="3249612" y="2135981"/>
            <a:ext cx="1982390" cy="8703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